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Ultra-Bold" charset="1" panose="00000900000000000000"/>
      <p:regular r:id="rId19"/>
    </p:embeddedFont>
    <p:embeddedFont>
      <p:font typeface="Montserrat" charset="1" panose="00000500000000000000"/>
      <p:regular r:id="rId20"/>
    </p:embeddedFont>
    <p:embeddedFont>
      <p:font typeface="Horizon" charset="1" panose="02000500000000000000"/>
      <p:regular r:id="rId21"/>
    </p:embeddedFont>
    <p:embeddedFont>
      <p:font typeface="Montserrat Semi-Bold" charset="1" panose="00000700000000000000"/>
      <p:regular r:id="rId22"/>
    </p:embeddedFont>
    <p:embeddedFont>
      <p:font typeface="Montserrat Italics" charset="1" panose="00000500000000000000"/>
      <p:regular r:id="rId23"/>
    </p:embeddedFont>
    <p:embeddedFont>
      <p:font typeface="Montserrat Bold" charset="1" panose="00000800000000000000"/>
      <p:regular r:id="rId24"/>
    </p:embeddedFont>
    <p:embeddedFont>
      <p:font typeface="Noto Serif Display Semi-Bold Italics" charset="1" panose="02020702080505090204"/>
      <p:regular r:id="rId25"/>
    </p:embeddedFont>
    <p:embeddedFont>
      <p:font typeface="Public Sans Bold"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23.jpe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8.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598D"/>
        </a:solidFill>
      </p:bgPr>
    </p:bg>
    <p:spTree>
      <p:nvGrpSpPr>
        <p:cNvPr id="1" name=""/>
        <p:cNvGrpSpPr/>
        <p:nvPr/>
      </p:nvGrpSpPr>
      <p:grpSpPr>
        <a:xfrm>
          <a:off x="0" y="0"/>
          <a:ext cx="0" cy="0"/>
          <a:chOff x="0" y="0"/>
          <a:chExt cx="0" cy="0"/>
        </a:xfrm>
      </p:grpSpPr>
      <p:grpSp>
        <p:nvGrpSpPr>
          <p:cNvPr name="Group 2" id="2"/>
          <p:cNvGrpSpPr/>
          <p:nvPr/>
        </p:nvGrpSpPr>
        <p:grpSpPr>
          <a:xfrm rot="0">
            <a:off x="7158324" y="0"/>
            <a:ext cx="11129676" cy="10287000"/>
            <a:chOff x="0" y="0"/>
            <a:chExt cx="14839567" cy="13716000"/>
          </a:xfrm>
        </p:grpSpPr>
        <p:pic>
          <p:nvPicPr>
            <p:cNvPr name="Picture 3" id="3"/>
            <p:cNvPicPr>
              <a:picLocks noChangeAspect="true"/>
            </p:cNvPicPr>
            <p:nvPr/>
          </p:nvPicPr>
          <p:blipFill>
            <a:blip r:embed="rId2"/>
            <a:srcRect l="19571" t="0" r="19571" b="0"/>
            <a:stretch>
              <a:fillRect/>
            </a:stretch>
          </p:blipFill>
          <p:spPr>
            <a:xfrm flipH="false" flipV="false">
              <a:off x="0" y="0"/>
              <a:ext cx="14839567" cy="13716000"/>
            </a:xfrm>
            <a:prstGeom prst="rect">
              <a:avLst/>
            </a:prstGeom>
          </p:spPr>
        </p:pic>
      </p:grpSp>
      <p:sp>
        <p:nvSpPr>
          <p:cNvPr name="Freeform 4" id="4"/>
          <p:cNvSpPr/>
          <p:nvPr/>
        </p:nvSpPr>
        <p:spPr>
          <a:xfrm flipH="false" flipV="false" rot="-5400000">
            <a:off x="16799708" y="1055075"/>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5400000">
            <a:off x="16007685" y="3237459"/>
            <a:ext cx="2456682" cy="0"/>
          </a:xfrm>
          <a:prstGeom prst="line">
            <a:avLst/>
          </a:prstGeom>
          <a:ln cap="rnd" w="28575">
            <a:solidFill>
              <a:srgbClr val="FFFFFF"/>
            </a:solidFill>
            <a:prstDash val="solid"/>
            <a:headEnd type="none" len="sm" w="sm"/>
            <a:tailEnd type="none" len="sm" w="sm"/>
          </a:ln>
        </p:spPr>
      </p:sp>
      <p:sp>
        <p:nvSpPr>
          <p:cNvPr name="AutoShape 6" id="6"/>
          <p:cNvSpPr/>
          <p:nvPr/>
        </p:nvSpPr>
        <p:spPr>
          <a:xfrm rot="0">
            <a:off x="-282420" y="9096375"/>
            <a:ext cx="18852841" cy="0"/>
          </a:xfrm>
          <a:prstGeom prst="line">
            <a:avLst/>
          </a:prstGeom>
          <a:ln cap="rnd" w="28575">
            <a:solidFill>
              <a:srgbClr val="FFFFFF"/>
            </a:solidFill>
            <a:prstDash val="solid"/>
            <a:headEnd type="none" len="sm" w="sm"/>
            <a:tailEnd type="none" len="sm" w="sm"/>
          </a:ln>
        </p:spPr>
      </p:sp>
      <p:sp>
        <p:nvSpPr>
          <p:cNvPr name="AutoShape 7" id="7"/>
          <p:cNvSpPr/>
          <p:nvPr/>
        </p:nvSpPr>
        <p:spPr>
          <a:xfrm rot="0">
            <a:off x="1028700" y="4896894"/>
            <a:ext cx="2261045" cy="0"/>
          </a:xfrm>
          <a:prstGeom prst="line">
            <a:avLst/>
          </a:prstGeom>
          <a:ln cap="rnd" w="104775">
            <a:solidFill>
              <a:srgbClr val="FFFFFF"/>
            </a:solidFill>
            <a:prstDash val="solid"/>
            <a:headEnd type="none" len="sm" w="sm"/>
            <a:tailEnd type="none" len="sm" w="sm"/>
          </a:ln>
        </p:spPr>
      </p:sp>
      <p:sp>
        <p:nvSpPr>
          <p:cNvPr name="Freeform 8" id="8"/>
          <p:cNvSpPr/>
          <p:nvPr/>
        </p:nvSpPr>
        <p:spPr>
          <a:xfrm flipH="false" flipV="false" rot="0">
            <a:off x="1028700" y="6587152"/>
            <a:ext cx="2549688" cy="2324301"/>
          </a:xfrm>
          <a:custGeom>
            <a:avLst/>
            <a:gdLst/>
            <a:ahLst/>
            <a:cxnLst/>
            <a:rect r="r" b="b" t="t" l="l"/>
            <a:pathLst>
              <a:path h="2324301" w="2549688">
                <a:moveTo>
                  <a:pt x="0" y="0"/>
                </a:moveTo>
                <a:lnTo>
                  <a:pt x="2549688" y="0"/>
                </a:lnTo>
                <a:lnTo>
                  <a:pt x="2549688" y="2324301"/>
                </a:lnTo>
                <a:lnTo>
                  <a:pt x="0" y="2324301"/>
                </a:lnTo>
                <a:lnTo>
                  <a:pt x="0" y="0"/>
                </a:lnTo>
                <a:close/>
              </a:path>
            </a:pathLst>
          </a:custGeom>
          <a:blipFill>
            <a:blip r:embed="rId5"/>
            <a:stretch>
              <a:fillRect l="0" t="0" r="0" b="0"/>
            </a:stretch>
          </a:blipFill>
        </p:spPr>
      </p:sp>
      <p:sp>
        <p:nvSpPr>
          <p:cNvPr name="TextBox 9" id="9"/>
          <p:cNvSpPr txBox="true"/>
          <p:nvPr/>
        </p:nvSpPr>
        <p:spPr>
          <a:xfrm rot="0">
            <a:off x="1028700" y="2362200"/>
            <a:ext cx="10198751" cy="1305969"/>
          </a:xfrm>
          <a:prstGeom prst="rect">
            <a:avLst/>
          </a:prstGeom>
        </p:spPr>
        <p:txBody>
          <a:bodyPr anchor="t" rtlCol="false" tIns="0" lIns="0" bIns="0" rIns="0">
            <a:spAutoFit/>
          </a:bodyPr>
          <a:lstStyle/>
          <a:p>
            <a:pPr algn="l">
              <a:lnSpc>
                <a:spcPts val="9637"/>
              </a:lnSpc>
            </a:pPr>
            <a:r>
              <a:rPr lang="en-US" sz="10475" b="true">
                <a:solidFill>
                  <a:srgbClr val="FFFFFF"/>
                </a:solidFill>
                <a:latin typeface="Montserrat Ultra-Bold"/>
                <a:ea typeface="Montserrat Ultra-Bold"/>
                <a:cs typeface="Montserrat Ultra-Bold"/>
                <a:sym typeface="Montserrat Ultra-Bold"/>
              </a:rPr>
              <a:t>SIGNIFY</a:t>
            </a:r>
          </a:p>
        </p:txBody>
      </p:sp>
      <p:sp>
        <p:nvSpPr>
          <p:cNvPr name="TextBox 10" id="10"/>
          <p:cNvSpPr txBox="true"/>
          <p:nvPr/>
        </p:nvSpPr>
        <p:spPr>
          <a:xfrm rot="0">
            <a:off x="1028700" y="5470685"/>
            <a:ext cx="5099376" cy="931545"/>
          </a:xfrm>
          <a:prstGeom prst="rect">
            <a:avLst/>
          </a:prstGeom>
        </p:spPr>
        <p:txBody>
          <a:bodyPr anchor="t" rtlCol="false" tIns="0" lIns="0" bIns="0" rIns="0">
            <a:spAutoFit/>
          </a:bodyPr>
          <a:lstStyle/>
          <a:p>
            <a:pPr algn="l">
              <a:lnSpc>
                <a:spcPts val="3779"/>
              </a:lnSpc>
            </a:pPr>
            <a:r>
              <a:rPr lang="en-US" sz="2699">
                <a:solidFill>
                  <a:srgbClr val="FFFFFF"/>
                </a:solidFill>
                <a:latin typeface="Montserrat"/>
                <a:ea typeface="Montserrat"/>
                <a:cs typeface="Montserrat"/>
                <a:sym typeface="Montserrat"/>
              </a:rPr>
              <a:t>An AI based project for Indian Sign Language Detection</a:t>
            </a:r>
          </a:p>
        </p:txBody>
      </p:sp>
      <p:sp>
        <p:nvSpPr>
          <p:cNvPr name="TextBox 11" id="11"/>
          <p:cNvSpPr txBox="true"/>
          <p:nvPr/>
        </p:nvSpPr>
        <p:spPr>
          <a:xfrm rot="0">
            <a:off x="12155670" y="9296400"/>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FFFFFF"/>
                </a:solidFill>
                <a:latin typeface="Montserrat"/>
                <a:ea typeface="Montserrat"/>
                <a:cs typeface="Montserrat"/>
                <a:sym typeface="Montserrat"/>
              </a:rPr>
              <a:t>Presented By : Dhriti Parashar</a:t>
            </a:r>
          </a:p>
        </p:txBody>
      </p:sp>
      <p:sp>
        <p:nvSpPr>
          <p:cNvPr name="TextBox 12" id="12"/>
          <p:cNvSpPr txBox="true"/>
          <p:nvPr/>
        </p:nvSpPr>
        <p:spPr>
          <a:xfrm rot="0">
            <a:off x="1028700" y="3687219"/>
            <a:ext cx="4247852" cy="438150"/>
          </a:xfrm>
          <a:prstGeom prst="rect">
            <a:avLst/>
          </a:prstGeom>
        </p:spPr>
        <p:txBody>
          <a:bodyPr anchor="t" rtlCol="false" tIns="0" lIns="0" bIns="0" rIns="0">
            <a:spAutoFit/>
          </a:bodyPr>
          <a:lstStyle/>
          <a:p>
            <a:pPr algn="ctr">
              <a:lnSpc>
                <a:spcPts val="3000"/>
              </a:lnSpc>
              <a:spcBef>
                <a:spcPct val="0"/>
              </a:spcBef>
            </a:pPr>
            <a:r>
              <a:rPr lang="en-US" sz="3000">
                <a:solidFill>
                  <a:srgbClr val="FFFFFF"/>
                </a:solidFill>
                <a:latin typeface="Horizon"/>
                <a:ea typeface="Horizon"/>
                <a:cs typeface="Horizon"/>
                <a:sym typeface="Horizon"/>
              </a:rPr>
              <a:t>User Manual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AutoShape 5" id="5"/>
          <p:cNvSpPr/>
          <p:nvPr/>
        </p:nvSpPr>
        <p:spPr>
          <a:xfrm rot="0">
            <a:off x="5709788" y="5143500"/>
            <a:ext cx="12578212" cy="0"/>
          </a:xfrm>
          <a:prstGeom prst="line">
            <a:avLst/>
          </a:prstGeom>
          <a:ln cap="rnd" w="47625">
            <a:solidFill>
              <a:srgbClr val="19598D"/>
            </a:solidFill>
            <a:prstDash val="solid"/>
            <a:headEnd type="none" len="sm" w="sm"/>
            <a:tailEnd type="none" len="sm" w="sm"/>
          </a:ln>
        </p:spPr>
      </p:sp>
      <p:sp>
        <p:nvSpPr>
          <p:cNvPr name="AutoShape 6" id="6"/>
          <p:cNvSpPr/>
          <p:nvPr/>
        </p:nvSpPr>
        <p:spPr>
          <a:xfrm rot="-5400000">
            <a:off x="7452490" y="4882553"/>
            <a:ext cx="474268" cy="0"/>
          </a:xfrm>
          <a:prstGeom prst="line">
            <a:avLst/>
          </a:prstGeom>
          <a:ln cap="rnd" w="47625">
            <a:solidFill>
              <a:srgbClr val="19598D"/>
            </a:solidFill>
            <a:prstDash val="solid"/>
            <a:headEnd type="none" len="sm" w="sm"/>
            <a:tailEnd type="none" len="sm" w="sm"/>
          </a:ln>
        </p:spPr>
      </p:sp>
      <p:grpSp>
        <p:nvGrpSpPr>
          <p:cNvPr name="Group 7" id="7"/>
          <p:cNvGrpSpPr/>
          <p:nvPr/>
        </p:nvGrpSpPr>
        <p:grpSpPr>
          <a:xfrm rot="0">
            <a:off x="6128076" y="3720696"/>
            <a:ext cx="3170722" cy="948536"/>
            <a:chOff x="0" y="0"/>
            <a:chExt cx="1072565" cy="320863"/>
          </a:xfrm>
        </p:grpSpPr>
        <p:sp>
          <p:nvSpPr>
            <p:cNvPr name="Freeform 8" id="8"/>
            <p:cNvSpPr/>
            <p:nvPr/>
          </p:nvSpPr>
          <p:spPr>
            <a:xfrm flipH="false" flipV="false" rot="0">
              <a:off x="0" y="0"/>
              <a:ext cx="1072565" cy="320863"/>
            </a:xfrm>
            <a:custGeom>
              <a:avLst/>
              <a:gdLst/>
              <a:ahLst/>
              <a:cxnLst/>
              <a:rect r="r" b="b" t="t" l="l"/>
              <a:pathLst>
                <a:path h="320863" w="1072565">
                  <a:moveTo>
                    <a:pt x="0" y="0"/>
                  </a:moveTo>
                  <a:lnTo>
                    <a:pt x="1072565" y="0"/>
                  </a:lnTo>
                  <a:lnTo>
                    <a:pt x="1072565" y="320863"/>
                  </a:lnTo>
                  <a:lnTo>
                    <a:pt x="0" y="320863"/>
                  </a:lnTo>
                  <a:close/>
                </a:path>
              </a:pathLst>
            </a:custGeom>
            <a:solidFill>
              <a:srgbClr val="19598D"/>
            </a:solidFill>
          </p:spPr>
        </p:sp>
      </p:grpSp>
      <p:sp>
        <p:nvSpPr>
          <p:cNvPr name="Freeform 9" id="9"/>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4"/>
            <a:stretch>
              <a:fillRect l="0" t="-4261" r="0" b="-2750"/>
            </a:stretch>
          </a:blipFill>
        </p:spPr>
      </p:sp>
      <p:sp>
        <p:nvSpPr>
          <p:cNvPr name="Freeform 10" id="10"/>
          <p:cNvSpPr/>
          <p:nvPr/>
        </p:nvSpPr>
        <p:spPr>
          <a:xfrm flipH="false" flipV="false" rot="0">
            <a:off x="11388913" y="2795214"/>
            <a:ext cx="4929378" cy="5338609"/>
          </a:xfrm>
          <a:custGeom>
            <a:avLst/>
            <a:gdLst/>
            <a:ahLst/>
            <a:cxnLst/>
            <a:rect r="r" b="b" t="t" l="l"/>
            <a:pathLst>
              <a:path h="5338609" w="4929378">
                <a:moveTo>
                  <a:pt x="0" y="0"/>
                </a:moveTo>
                <a:lnTo>
                  <a:pt x="4929378" y="0"/>
                </a:lnTo>
                <a:lnTo>
                  <a:pt x="4929378" y="5338609"/>
                </a:lnTo>
                <a:lnTo>
                  <a:pt x="0" y="5338609"/>
                </a:lnTo>
                <a:lnTo>
                  <a:pt x="0" y="0"/>
                </a:lnTo>
                <a:close/>
              </a:path>
            </a:pathLst>
          </a:custGeom>
          <a:blipFill>
            <a:blip r:embed="rId5"/>
            <a:stretch>
              <a:fillRect l="0" t="0" r="0" b="0"/>
            </a:stretch>
          </a:blipFill>
        </p:spPr>
      </p:sp>
      <p:sp>
        <p:nvSpPr>
          <p:cNvPr name="TextBox 11" id="11"/>
          <p:cNvSpPr txBox="true"/>
          <p:nvPr/>
        </p:nvSpPr>
        <p:spPr>
          <a:xfrm rot="0">
            <a:off x="1194351" y="7675395"/>
            <a:ext cx="4349787" cy="1625768"/>
          </a:xfrm>
          <a:prstGeom prst="rect">
            <a:avLst/>
          </a:prstGeom>
        </p:spPr>
        <p:txBody>
          <a:bodyPr anchor="t" rtlCol="false" tIns="0" lIns="0" bIns="0" rIns="0">
            <a:spAutoFit/>
          </a:bodyPr>
          <a:lstStyle/>
          <a:p>
            <a:pPr algn="ctr">
              <a:lnSpc>
                <a:spcPts val="6256"/>
              </a:lnSpc>
              <a:spcBef>
                <a:spcPct val="0"/>
              </a:spcBef>
            </a:pPr>
            <a:r>
              <a:rPr lang="en-US" b="true" sz="6256">
                <a:solidFill>
                  <a:srgbClr val="19598D"/>
                </a:solidFill>
                <a:latin typeface="Montserrat Ultra-Bold"/>
                <a:ea typeface="Montserrat Ultra-Bold"/>
                <a:cs typeface="Montserrat Ultra-Bold"/>
                <a:sym typeface="Montserrat Ultra-Bold"/>
              </a:rPr>
              <a:t>Pictorial Reference</a:t>
            </a:r>
          </a:p>
        </p:txBody>
      </p:sp>
      <p:sp>
        <p:nvSpPr>
          <p:cNvPr name="TextBox 12" id="12"/>
          <p:cNvSpPr txBox="true"/>
          <p:nvPr/>
        </p:nvSpPr>
        <p:spPr>
          <a:xfrm rot="0">
            <a:off x="6561713" y="3850082"/>
            <a:ext cx="2303446" cy="781050"/>
          </a:xfrm>
          <a:prstGeom prst="rect">
            <a:avLst/>
          </a:prstGeom>
        </p:spPr>
        <p:txBody>
          <a:bodyPr anchor="t" rtlCol="false" tIns="0" lIns="0" bIns="0" rIns="0">
            <a:spAutoFit/>
          </a:bodyPr>
          <a:lstStyle/>
          <a:p>
            <a:pPr algn="ctr">
              <a:lnSpc>
                <a:spcPts val="3000"/>
              </a:lnSpc>
              <a:spcBef>
                <a:spcPct val="0"/>
              </a:spcBef>
            </a:pPr>
            <a:r>
              <a:rPr lang="en-US" b="true" sz="3000">
                <a:solidFill>
                  <a:srgbClr val="FFFFFF"/>
                </a:solidFill>
                <a:latin typeface="Montserrat Bold"/>
                <a:ea typeface="Montserrat Bold"/>
                <a:cs typeface="Montserrat Bold"/>
                <a:sym typeface="Montserrat Bold"/>
              </a:rPr>
              <a:t>Home Page</a:t>
            </a:r>
          </a:p>
        </p:txBody>
      </p:sp>
      <p:sp>
        <p:nvSpPr>
          <p:cNvPr name="TextBox 13" id="13"/>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Dhriti Parashar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15151" y="4669232"/>
            <a:ext cx="3170722" cy="948536"/>
            <a:chOff x="0" y="0"/>
            <a:chExt cx="4227629" cy="1264715"/>
          </a:xfrm>
        </p:grpSpPr>
        <p:grpSp>
          <p:nvGrpSpPr>
            <p:cNvPr name="Group 3" id="3"/>
            <p:cNvGrpSpPr/>
            <p:nvPr/>
          </p:nvGrpSpPr>
          <p:grpSpPr>
            <a:xfrm rot="0">
              <a:off x="0" y="0"/>
              <a:ext cx="4227629" cy="1264715"/>
              <a:chOff x="0" y="0"/>
              <a:chExt cx="1072565" cy="320863"/>
            </a:xfrm>
          </p:grpSpPr>
          <p:sp>
            <p:nvSpPr>
              <p:cNvPr name="Freeform 4" id="4"/>
              <p:cNvSpPr/>
              <p:nvPr/>
            </p:nvSpPr>
            <p:spPr>
              <a:xfrm flipH="false" flipV="false" rot="0">
                <a:off x="0" y="0"/>
                <a:ext cx="1072565" cy="320863"/>
              </a:xfrm>
              <a:custGeom>
                <a:avLst/>
                <a:gdLst/>
                <a:ahLst/>
                <a:cxnLst/>
                <a:rect r="r" b="b" t="t" l="l"/>
                <a:pathLst>
                  <a:path h="320863" w="1072565">
                    <a:moveTo>
                      <a:pt x="0" y="0"/>
                    </a:moveTo>
                    <a:lnTo>
                      <a:pt x="1072565" y="0"/>
                    </a:lnTo>
                    <a:lnTo>
                      <a:pt x="1072565" y="320863"/>
                    </a:lnTo>
                    <a:lnTo>
                      <a:pt x="0" y="320863"/>
                    </a:lnTo>
                    <a:close/>
                  </a:path>
                </a:pathLst>
              </a:custGeom>
              <a:solidFill>
                <a:srgbClr val="19598D"/>
              </a:solidFill>
            </p:spPr>
          </p:sp>
        </p:grpSp>
        <p:sp>
          <p:nvSpPr>
            <p:cNvPr name="TextBox 5" id="5"/>
            <p:cNvSpPr txBox="true"/>
            <p:nvPr/>
          </p:nvSpPr>
          <p:spPr>
            <a:xfrm rot="0">
              <a:off x="540084" y="356133"/>
              <a:ext cx="3071262" cy="697018"/>
            </a:xfrm>
            <a:prstGeom prst="rect">
              <a:avLst/>
            </a:prstGeom>
          </p:spPr>
          <p:txBody>
            <a:bodyPr anchor="t" rtlCol="false" tIns="0" lIns="0" bIns="0" rIns="0">
              <a:spAutoFit/>
            </a:bodyPr>
            <a:lstStyle/>
            <a:p>
              <a:pPr algn="ctr">
                <a:lnSpc>
                  <a:spcPts val="3800"/>
                </a:lnSpc>
                <a:spcBef>
                  <a:spcPct val="0"/>
                </a:spcBef>
              </a:pPr>
              <a:r>
                <a:rPr lang="en-US" b="true" sz="3800">
                  <a:solidFill>
                    <a:srgbClr val="FFFFFF"/>
                  </a:solidFill>
                  <a:latin typeface="Montserrat Bold"/>
                  <a:ea typeface="Montserrat Bold"/>
                  <a:cs typeface="Montserrat Bold"/>
                  <a:sym typeface="Montserrat Bold"/>
                </a:rPr>
                <a:t>Output</a:t>
              </a:r>
            </a:p>
          </p:txBody>
        </p:sp>
      </p:grpSp>
      <p:sp>
        <p:nvSpPr>
          <p:cNvPr name="AutoShape 6" id="6"/>
          <p:cNvSpPr/>
          <p:nvPr/>
        </p:nvSpPr>
        <p:spPr>
          <a:xfrm>
            <a:off x="0" y="5167312"/>
            <a:ext cx="1415151" cy="0"/>
          </a:xfrm>
          <a:prstGeom prst="line">
            <a:avLst/>
          </a:prstGeom>
          <a:ln cap="rnd" w="47625">
            <a:solidFill>
              <a:srgbClr val="19598D"/>
            </a:solidFill>
            <a:prstDash val="solid"/>
            <a:headEnd type="none" len="sm" w="sm"/>
            <a:tailEnd type="none" len="sm" w="sm"/>
          </a:ln>
        </p:spPr>
      </p:sp>
      <p:sp>
        <p:nvSpPr>
          <p:cNvPr name="Freeform 7" id="7"/>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2"/>
            <a:stretch>
              <a:fillRect l="0" t="-4261" r="0" b="-2750"/>
            </a:stretch>
          </a:blipFill>
        </p:spPr>
      </p:sp>
      <p:sp>
        <p:nvSpPr>
          <p:cNvPr name="Freeform 8" id="8"/>
          <p:cNvSpPr/>
          <p:nvPr/>
        </p:nvSpPr>
        <p:spPr>
          <a:xfrm flipH="false" flipV="false" rot="0">
            <a:off x="5516863" y="1239789"/>
            <a:ext cx="6676369" cy="7350985"/>
          </a:xfrm>
          <a:custGeom>
            <a:avLst/>
            <a:gdLst/>
            <a:ahLst/>
            <a:cxnLst/>
            <a:rect r="r" b="b" t="t" l="l"/>
            <a:pathLst>
              <a:path h="7350985" w="6676369">
                <a:moveTo>
                  <a:pt x="0" y="0"/>
                </a:moveTo>
                <a:lnTo>
                  <a:pt x="6676369" y="0"/>
                </a:lnTo>
                <a:lnTo>
                  <a:pt x="6676369" y="7350985"/>
                </a:lnTo>
                <a:lnTo>
                  <a:pt x="0" y="7350985"/>
                </a:lnTo>
                <a:lnTo>
                  <a:pt x="0" y="0"/>
                </a:lnTo>
                <a:close/>
              </a:path>
            </a:pathLst>
          </a:custGeom>
          <a:blipFill>
            <a:blip r:embed="rId3"/>
            <a:stretch>
              <a:fillRect l="0" t="0" r="0" b="0"/>
            </a:stretch>
          </a:blipFill>
        </p:spPr>
      </p:sp>
      <p:sp>
        <p:nvSpPr>
          <p:cNvPr name="TextBox 9" id="9"/>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Dhriti Parashar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16905215" y="1385687"/>
            <a:ext cx="844062" cy="211015"/>
          </a:xfrm>
          <a:custGeom>
            <a:avLst/>
            <a:gdLst/>
            <a:ahLst/>
            <a:cxnLst/>
            <a:rect r="r" b="b" t="t" l="l"/>
            <a:pathLst>
              <a:path h="211015" w="844062">
                <a:moveTo>
                  <a:pt x="0" y="0"/>
                </a:moveTo>
                <a:lnTo>
                  <a:pt x="844062" y="0"/>
                </a:lnTo>
                <a:lnTo>
                  <a:pt x="844062"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16289363" y="3377588"/>
            <a:ext cx="2075766" cy="0"/>
          </a:xfrm>
          <a:prstGeom prst="line">
            <a:avLst/>
          </a:prstGeom>
          <a:ln cap="rnd" w="28575">
            <a:solidFill>
              <a:srgbClr val="D9D9D9">
                <a:alpha val="74902"/>
              </a:srgbClr>
            </a:solidFill>
            <a:prstDash val="solid"/>
            <a:headEnd type="none" len="sm" w="sm"/>
            <a:tailEnd type="none" len="sm" w="sm"/>
          </a:ln>
        </p:spPr>
      </p:sp>
      <p:sp>
        <p:nvSpPr>
          <p:cNvPr name="AutoShape 5" id="5"/>
          <p:cNvSpPr/>
          <p:nvPr/>
        </p:nvSpPr>
        <p:spPr>
          <a:xfrm rot="0">
            <a:off x="7684397" y="-146452"/>
            <a:ext cx="2145217" cy="6805228"/>
          </a:xfrm>
          <a:prstGeom prst="rect">
            <a:avLst/>
          </a:prstGeom>
          <a:solidFill>
            <a:srgbClr val="19598D"/>
          </a:solidFill>
        </p:spPr>
      </p:sp>
      <p:grpSp>
        <p:nvGrpSpPr>
          <p:cNvPr name="Group 6" id="6"/>
          <p:cNvGrpSpPr/>
          <p:nvPr/>
        </p:nvGrpSpPr>
        <p:grpSpPr>
          <a:xfrm rot="0">
            <a:off x="-282420" y="4294119"/>
            <a:ext cx="9039426" cy="5992881"/>
            <a:chOff x="0" y="0"/>
            <a:chExt cx="12052568" cy="7990508"/>
          </a:xfrm>
        </p:grpSpPr>
        <p:pic>
          <p:nvPicPr>
            <p:cNvPr name="Picture 7" id="7"/>
            <p:cNvPicPr>
              <a:picLocks noChangeAspect="true"/>
            </p:cNvPicPr>
            <p:nvPr/>
          </p:nvPicPr>
          <p:blipFill>
            <a:blip r:embed="rId4"/>
            <a:srcRect l="0" t="246" r="0" b="246"/>
            <a:stretch>
              <a:fillRect/>
            </a:stretch>
          </p:blipFill>
          <p:spPr>
            <a:xfrm flipH="false" flipV="false">
              <a:off x="0" y="0"/>
              <a:ext cx="12052568" cy="7990508"/>
            </a:xfrm>
            <a:prstGeom prst="rect">
              <a:avLst/>
            </a:prstGeom>
          </p:spPr>
        </p:pic>
      </p:grpSp>
      <p:sp>
        <p:nvSpPr>
          <p:cNvPr name="Freeform 8" id="8"/>
          <p:cNvSpPr/>
          <p:nvPr/>
        </p:nvSpPr>
        <p:spPr>
          <a:xfrm flipH="false" flipV="false" rot="0">
            <a:off x="10827074" y="4074133"/>
            <a:ext cx="478506" cy="336749"/>
          </a:xfrm>
          <a:custGeom>
            <a:avLst/>
            <a:gdLst/>
            <a:ahLst/>
            <a:cxnLst/>
            <a:rect r="r" b="b" t="t" l="l"/>
            <a:pathLst>
              <a:path h="336749" w="478506">
                <a:moveTo>
                  <a:pt x="0" y="0"/>
                </a:moveTo>
                <a:lnTo>
                  <a:pt x="478506" y="0"/>
                </a:lnTo>
                <a:lnTo>
                  <a:pt x="478506" y="336749"/>
                </a:lnTo>
                <a:lnTo>
                  <a:pt x="0" y="33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827074" y="4887132"/>
            <a:ext cx="549347" cy="549349"/>
          </a:xfrm>
          <a:custGeom>
            <a:avLst/>
            <a:gdLst/>
            <a:ahLst/>
            <a:cxnLst/>
            <a:rect r="r" b="b" t="t" l="l"/>
            <a:pathLst>
              <a:path h="549349" w="549347">
                <a:moveTo>
                  <a:pt x="0" y="0"/>
                </a:moveTo>
                <a:lnTo>
                  <a:pt x="549347" y="0"/>
                </a:lnTo>
                <a:lnTo>
                  <a:pt x="549347" y="549348"/>
                </a:lnTo>
                <a:lnTo>
                  <a:pt x="0" y="5493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827074" y="5912730"/>
            <a:ext cx="478506" cy="478506"/>
          </a:xfrm>
          <a:custGeom>
            <a:avLst/>
            <a:gdLst/>
            <a:ahLst/>
            <a:cxnLst/>
            <a:rect r="r" b="b" t="t" l="l"/>
            <a:pathLst>
              <a:path h="478506" w="478506">
                <a:moveTo>
                  <a:pt x="0" y="0"/>
                </a:moveTo>
                <a:lnTo>
                  <a:pt x="478506" y="0"/>
                </a:lnTo>
                <a:lnTo>
                  <a:pt x="478506" y="478507"/>
                </a:lnTo>
                <a:lnTo>
                  <a:pt x="0" y="4785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11"/>
            <a:stretch>
              <a:fillRect l="0" t="-4261" r="0" b="-2750"/>
            </a:stretch>
          </a:blipFill>
        </p:spPr>
      </p:sp>
      <p:sp>
        <p:nvSpPr>
          <p:cNvPr name="TextBox 12" id="12"/>
          <p:cNvSpPr txBox="true"/>
          <p:nvPr/>
        </p:nvSpPr>
        <p:spPr>
          <a:xfrm rot="0">
            <a:off x="1318856" y="1099252"/>
            <a:ext cx="6191613" cy="2418881"/>
          </a:xfrm>
          <a:prstGeom prst="rect">
            <a:avLst/>
          </a:prstGeom>
        </p:spPr>
        <p:txBody>
          <a:bodyPr anchor="t" rtlCol="false" tIns="0" lIns="0" bIns="0" rIns="0">
            <a:spAutoFit/>
          </a:bodyPr>
          <a:lstStyle/>
          <a:p>
            <a:pPr algn="l">
              <a:lnSpc>
                <a:spcPts val="9358"/>
              </a:lnSpc>
              <a:spcBef>
                <a:spcPct val="0"/>
              </a:spcBef>
            </a:pPr>
            <a:r>
              <a:rPr lang="en-US" b="true" sz="9358">
                <a:solidFill>
                  <a:srgbClr val="19598D"/>
                </a:solidFill>
                <a:latin typeface="Montserrat Ultra-Bold"/>
                <a:ea typeface="Montserrat Ultra-Bold"/>
                <a:cs typeface="Montserrat Ultra-Bold"/>
                <a:sym typeface="Montserrat Ultra-Bold"/>
              </a:rPr>
              <a:t>Get in Touch</a:t>
            </a:r>
          </a:p>
        </p:txBody>
      </p:sp>
      <p:sp>
        <p:nvSpPr>
          <p:cNvPr name="TextBox 13" id="13"/>
          <p:cNvSpPr txBox="true"/>
          <p:nvPr/>
        </p:nvSpPr>
        <p:spPr>
          <a:xfrm rot="0">
            <a:off x="11812334" y="4017082"/>
            <a:ext cx="5799562" cy="412750"/>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0000"/>
                </a:solidFill>
                <a:latin typeface="Montserrat"/>
                <a:ea typeface="Montserrat"/>
                <a:cs typeface="Montserrat"/>
                <a:sym typeface="Montserrat"/>
              </a:rPr>
              <a:t>dhritiparashar7@gmail.com</a:t>
            </a:r>
          </a:p>
        </p:txBody>
      </p:sp>
      <p:sp>
        <p:nvSpPr>
          <p:cNvPr name="TextBox 14" id="14"/>
          <p:cNvSpPr txBox="true"/>
          <p:nvPr/>
        </p:nvSpPr>
        <p:spPr>
          <a:xfrm rot="0">
            <a:off x="11812334" y="4918075"/>
            <a:ext cx="5729948" cy="412750"/>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0000"/>
                </a:solidFill>
                <a:latin typeface="Montserrat"/>
                <a:ea typeface="Montserrat"/>
                <a:cs typeface="Montserrat"/>
                <a:sym typeface="Montserrat"/>
              </a:rPr>
              <a:t>ww.dhritiparashar.com</a:t>
            </a:r>
          </a:p>
        </p:txBody>
      </p:sp>
      <p:sp>
        <p:nvSpPr>
          <p:cNvPr name="TextBox 15" id="15"/>
          <p:cNvSpPr txBox="true"/>
          <p:nvPr/>
        </p:nvSpPr>
        <p:spPr>
          <a:xfrm rot="0">
            <a:off x="11812334" y="5926559"/>
            <a:ext cx="5799562" cy="850900"/>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www.linkedin.com/in/dhritiparashar</a:t>
            </a:r>
          </a:p>
          <a:p>
            <a:pPr algn="l" marL="0" indent="0" lvl="0">
              <a:lnSpc>
                <a:spcPts val="3499"/>
              </a:lnSpc>
              <a:spcBef>
                <a:spcPct val="0"/>
              </a:spcBef>
            </a:pPr>
          </a:p>
        </p:txBody>
      </p:sp>
      <p:sp>
        <p:nvSpPr>
          <p:cNvPr name="TextBox 16" id="16"/>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Dhriti Parashar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4268"/>
        </a:solidFill>
      </p:bgPr>
    </p:bg>
    <p:spTree>
      <p:nvGrpSpPr>
        <p:cNvPr id="1" name=""/>
        <p:cNvGrpSpPr/>
        <p:nvPr/>
      </p:nvGrpSpPr>
      <p:grpSpPr>
        <a:xfrm>
          <a:off x="0" y="0"/>
          <a:ext cx="0" cy="0"/>
          <a:chOff x="0" y="0"/>
          <a:chExt cx="0" cy="0"/>
        </a:xfrm>
      </p:grpSpPr>
      <p:sp>
        <p:nvSpPr>
          <p:cNvPr name="AutoShape 2" id="2"/>
          <p:cNvSpPr/>
          <p:nvPr/>
        </p:nvSpPr>
        <p:spPr>
          <a:xfrm rot="0">
            <a:off x="1028700" y="1751768"/>
            <a:ext cx="16230600" cy="0"/>
          </a:xfrm>
          <a:prstGeom prst="line">
            <a:avLst/>
          </a:prstGeom>
          <a:ln cap="flat" w="28575">
            <a:solidFill>
              <a:srgbClr val="CFEFEE"/>
            </a:solidFill>
            <a:prstDash val="solid"/>
            <a:headEnd type="none" len="sm" w="sm"/>
            <a:tailEnd type="none" len="sm" w="sm"/>
          </a:ln>
        </p:spPr>
      </p:sp>
      <p:sp>
        <p:nvSpPr>
          <p:cNvPr name="AutoShape 3" id="3"/>
          <p:cNvSpPr/>
          <p:nvPr/>
        </p:nvSpPr>
        <p:spPr>
          <a:xfrm rot="0">
            <a:off x="1028700" y="5408612"/>
            <a:ext cx="1690612" cy="0"/>
          </a:xfrm>
          <a:prstGeom prst="line">
            <a:avLst/>
          </a:prstGeom>
          <a:ln cap="flat" w="28575">
            <a:solidFill>
              <a:srgbClr val="CFEFEE"/>
            </a:solidFill>
            <a:prstDash val="solid"/>
            <a:headEnd type="none" len="sm" w="sm"/>
            <a:tailEnd type="none" len="sm" w="sm"/>
          </a:ln>
        </p:spPr>
      </p:sp>
      <p:grpSp>
        <p:nvGrpSpPr>
          <p:cNvPr name="Group 4" id="4"/>
          <p:cNvGrpSpPr/>
          <p:nvPr/>
        </p:nvGrpSpPr>
        <p:grpSpPr>
          <a:xfrm rot="0">
            <a:off x="10595436" y="2996304"/>
            <a:ext cx="8766306" cy="5821543"/>
            <a:chOff x="0" y="0"/>
            <a:chExt cx="1223946" cy="812800"/>
          </a:xfrm>
        </p:grpSpPr>
        <p:sp>
          <p:nvSpPr>
            <p:cNvPr name="Freeform 5" id="5"/>
            <p:cNvSpPr/>
            <p:nvPr/>
          </p:nvSpPr>
          <p:spPr>
            <a:xfrm flipH="false" flipV="false" rot="0">
              <a:off x="0" y="0"/>
              <a:ext cx="1223946" cy="812800"/>
            </a:xfrm>
            <a:custGeom>
              <a:avLst/>
              <a:gdLst/>
              <a:ahLst/>
              <a:cxnLst/>
              <a:rect r="r" b="b" t="t" l="l"/>
              <a:pathLst>
                <a:path h="812800" w="1223946">
                  <a:moveTo>
                    <a:pt x="17663" y="0"/>
                  </a:moveTo>
                  <a:lnTo>
                    <a:pt x="1206283" y="0"/>
                  </a:lnTo>
                  <a:cubicBezTo>
                    <a:pt x="1216038" y="0"/>
                    <a:pt x="1223946" y="7908"/>
                    <a:pt x="1223946" y="17663"/>
                  </a:cubicBezTo>
                  <a:lnTo>
                    <a:pt x="1223946" y="795137"/>
                  </a:lnTo>
                  <a:cubicBezTo>
                    <a:pt x="1223946" y="799822"/>
                    <a:pt x="1222085" y="804314"/>
                    <a:pt x="1218773" y="807627"/>
                  </a:cubicBezTo>
                  <a:cubicBezTo>
                    <a:pt x="1215460" y="810939"/>
                    <a:pt x="1210968" y="812800"/>
                    <a:pt x="1206283" y="812800"/>
                  </a:cubicBezTo>
                  <a:lnTo>
                    <a:pt x="17663" y="812800"/>
                  </a:lnTo>
                  <a:cubicBezTo>
                    <a:pt x="12978" y="812800"/>
                    <a:pt x="8486" y="810939"/>
                    <a:pt x="5173" y="807627"/>
                  </a:cubicBezTo>
                  <a:cubicBezTo>
                    <a:pt x="1861" y="804314"/>
                    <a:pt x="0" y="799822"/>
                    <a:pt x="0" y="795137"/>
                  </a:cubicBezTo>
                  <a:lnTo>
                    <a:pt x="0" y="17663"/>
                  </a:lnTo>
                  <a:cubicBezTo>
                    <a:pt x="0" y="12978"/>
                    <a:pt x="1861" y="8486"/>
                    <a:pt x="5173" y="5173"/>
                  </a:cubicBezTo>
                  <a:cubicBezTo>
                    <a:pt x="8486" y="1861"/>
                    <a:pt x="12978" y="0"/>
                    <a:pt x="17663" y="0"/>
                  </a:cubicBezTo>
                  <a:close/>
                </a:path>
              </a:pathLst>
            </a:custGeom>
            <a:blipFill>
              <a:blip r:embed="rId2"/>
              <a:stretch>
                <a:fillRect l="0" t="-163" r="0" b="-163"/>
              </a:stretch>
            </a:blipFill>
            <a:ln w="123825" cap="sq">
              <a:solidFill>
                <a:srgbClr val="000000"/>
              </a:solidFill>
              <a:prstDash val="solid"/>
              <a:miter/>
            </a:ln>
          </p:spPr>
        </p:sp>
      </p:grpSp>
      <p:sp>
        <p:nvSpPr>
          <p:cNvPr name="Freeform 6" id="6"/>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3"/>
            <a:stretch>
              <a:fillRect l="0" t="-4261" r="0" b="-2750"/>
            </a:stretch>
          </a:blipFill>
        </p:spPr>
      </p:sp>
      <p:sp>
        <p:nvSpPr>
          <p:cNvPr name="TextBox 7" id="7"/>
          <p:cNvSpPr txBox="true"/>
          <p:nvPr/>
        </p:nvSpPr>
        <p:spPr>
          <a:xfrm rot="0">
            <a:off x="1028700" y="3333750"/>
            <a:ext cx="8115300" cy="1504950"/>
          </a:xfrm>
          <a:prstGeom prst="rect">
            <a:avLst/>
          </a:prstGeom>
        </p:spPr>
        <p:txBody>
          <a:bodyPr anchor="t" rtlCol="false" tIns="0" lIns="0" bIns="0" rIns="0">
            <a:spAutoFit/>
          </a:bodyPr>
          <a:lstStyle/>
          <a:p>
            <a:pPr algn="l">
              <a:lnSpc>
                <a:spcPts val="11999"/>
              </a:lnSpc>
            </a:pPr>
            <a:r>
              <a:rPr lang="en-US" b="true" sz="9999" i="true" spc="-489">
                <a:solidFill>
                  <a:srgbClr val="CFEFEE"/>
                </a:solidFill>
                <a:latin typeface="Noto Serif Display Semi-Bold Italics"/>
                <a:ea typeface="Noto Serif Display Semi-Bold Italics"/>
                <a:cs typeface="Noto Serif Display Semi-Bold Italics"/>
                <a:sym typeface="Noto Serif Display Semi-Bold Italics"/>
              </a:rPr>
              <a:t>Thank you</a:t>
            </a:r>
          </a:p>
        </p:txBody>
      </p:sp>
      <p:sp>
        <p:nvSpPr>
          <p:cNvPr name="TextBox 8" id="8"/>
          <p:cNvSpPr txBox="true"/>
          <p:nvPr/>
        </p:nvSpPr>
        <p:spPr>
          <a:xfrm rot="0">
            <a:off x="3058685" y="5057775"/>
            <a:ext cx="6085315" cy="615950"/>
          </a:xfrm>
          <a:prstGeom prst="rect">
            <a:avLst/>
          </a:prstGeom>
        </p:spPr>
        <p:txBody>
          <a:bodyPr anchor="t" rtlCol="false" tIns="0" lIns="0" bIns="0" rIns="0">
            <a:spAutoFit/>
          </a:bodyPr>
          <a:lstStyle/>
          <a:p>
            <a:pPr algn="just">
              <a:lnSpc>
                <a:spcPts val="4900"/>
              </a:lnSpc>
            </a:pPr>
            <a:r>
              <a:rPr lang="en-US" b="true" sz="3500">
                <a:solidFill>
                  <a:srgbClr val="CFEFEE"/>
                </a:solidFill>
                <a:latin typeface="Public Sans Bold"/>
                <a:ea typeface="Public Sans Bold"/>
                <a:cs typeface="Public Sans Bold"/>
                <a:sym typeface="Public Sans Bold"/>
              </a:rPr>
              <a:t>For your attention</a:t>
            </a:r>
          </a:p>
        </p:txBody>
      </p:sp>
      <p:sp>
        <p:nvSpPr>
          <p:cNvPr name="TextBox 9" id="9"/>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Dhriti Parashar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16905215" y="1385687"/>
            <a:ext cx="844062" cy="211015"/>
          </a:xfrm>
          <a:custGeom>
            <a:avLst/>
            <a:gdLst/>
            <a:ahLst/>
            <a:cxnLst/>
            <a:rect r="r" b="b" t="t" l="l"/>
            <a:pathLst>
              <a:path h="211015" w="844062">
                <a:moveTo>
                  <a:pt x="0" y="0"/>
                </a:moveTo>
                <a:lnTo>
                  <a:pt x="844062" y="0"/>
                </a:lnTo>
                <a:lnTo>
                  <a:pt x="844062"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16289363" y="3377588"/>
            <a:ext cx="2075766" cy="0"/>
          </a:xfrm>
          <a:prstGeom prst="line">
            <a:avLst/>
          </a:prstGeom>
          <a:ln cap="rnd" w="28575">
            <a:solidFill>
              <a:srgbClr val="D9D9D9">
                <a:alpha val="74902"/>
              </a:srgbClr>
            </a:solidFill>
            <a:prstDash val="solid"/>
            <a:headEnd type="none" len="sm" w="sm"/>
            <a:tailEnd type="none" len="sm" w="sm"/>
          </a:ln>
        </p:spPr>
      </p:sp>
      <p:sp>
        <p:nvSpPr>
          <p:cNvPr name="AutoShape 5" id="5"/>
          <p:cNvSpPr/>
          <p:nvPr/>
        </p:nvSpPr>
        <p:spPr>
          <a:xfrm rot="0">
            <a:off x="7684397" y="-146452"/>
            <a:ext cx="2145217" cy="6805228"/>
          </a:xfrm>
          <a:prstGeom prst="rect">
            <a:avLst/>
          </a:prstGeom>
          <a:solidFill>
            <a:srgbClr val="19598D"/>
          </a:solidFill>
        </p:spPr>
      </p:sp>
      <p:grpSp>
        <p:nvGrpSpPr>
          <p:cNvPr name="Group 6" id="6"/>
          <p:cNvGrpSpPr/>
          <p:nvPr/>
        </p:nvGrpSpPr>
        <p:grpSpPr>
          <a:xfrm rot="0">
            <a:off x="-282420" y="4294119"/>
            <a:ext cx="9039426" cy="5992881"/>
            <a:chOff x="0" y="0"/>
            <a:chExt cx="12052568" cy="7990508"/>
          </a:xfrm>
        </p:grpSpPr>
        <p:pic>
          <p:nvPicPr>
            <p:cNvPr name="Picture 7" id="7"/>
            <p:cNvPicPr>
              <a:picLocks noChangeAspect="true"/>
            </p:cNvPicPr>
            <p:nvPr/>
          </p:nvPicPr>
          <p:blipFill>
            <a:blip r:embed="rId4"/>
            <a:srcRect l="7577" t="0" r="7577" b="0"/>
            <a:stretch>
              <a:fillRect/>
            </a:stretch>
          </p:blipFill>
          <p:spPr>
            <a:xfrm flipH="false" flipV="false">
              <a:off x="0" y="0"/>
              <a:ext cx="12052568" cy="7990508"/>
            </a:xfrm>
            <a:prstGeom prst="rect">
              <a:avLst/>
            </a:prstGeom>
          </p:spPr>
        </p:pic>
      </p:grpSp>
      <p:sp>
        <p:nvSpPr>
          <p:cNvPr name="Freeform 8" id="8"/>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5"/>
            <a:stretch>
              <a:fillRect l="0" t="-4261" r="0" b="-2750"/>
            </a:stretch>
          </a:blipFill>
        </p:spPr>
      </p:sp>
      <p:sp>
        <p:nvSpPr>
          <p:cNvPr name="TextBox 9" id="9"/>
          <p:cNvSpPr txBox="true"/>
          <p:nvPr/>
        </p:nvSpPr>
        <p:spPr>
          <a:xfrm rot="0">
            <a:off x="1318856" y="1099252"/>
            <a:ext cx="6191613" cy="2418881"/>
          </a:xfrm>
          <a:prstGeom prst="rect">
            <a:avLst/>
          </a:prstGeom>
        </p:spPr>
        <p:txBody>
          <a:bodyPr anchor="t" rtlCol="false" tIns="0" lIns="0" bIns="0" rIns="0">
            <a:spAutoFit/>
          </a:bodyPr>
          <a:lstStyle/>
          <a:p>
            <a:pPr algn="l">
              <a:lnSpc>
                <a:spcPts val="9358"/>
              </a:lnSpc>
              <a:spcBef>
                <a:spcPct val="0"/>
              </a:spcBef>
            </a:pPr>
            <a:r>
              <a:rPr lang="en-US" b="true" sz="9358">
                <a:solidFill>
                  <a:srgbClr val="19598D"/>
                </a:solidFill>
                <a:latin typeface="Montserrat Ultra-Bold"/>
                <a:ea typeface="Montserrat Ultra-Bold"/>
                <a:cs typeface="Montserrat Ultra-Bold"/>
                <a:sym typeface="Montserrat Ultra-Bold"/>
              </a:rPr>
              <a:t>Table of Contents</a:t>
            </a:r>
          </a:p>
        </p:txBody>
      </p:sp>
      <p:sp>
        <p:nvSpPr>
          <p:cNvPr name="TextBox 10" id="10"/>
          <p:cNvSpPr txBox="true"/>
          <p:nvPr/>
        </p:nvSpPr>
        <p:spPr>
          <a:xfrm rot="0">
            <a:off x="10170181" y="2944026"/>
            <a:ext cx="5722459" cy="3714750"/>
          </a:xfrm>
          <a:prstGeom prst="rect">
            <a:avLst/>
          </a:prstGeom>
        </p:spPr>
        <p:txBody>
          <a:bodyPr anchor="t" rtlCol="false" tIns="0" lIns="0" bIns="0" rIns="0">
            <a:spAutoFit/>
          </a:bodyPr>
          <a:lstStyle/>
          <a:p>
            <a:pPr algn="l" marL="647700" indent="-323850" lvl="1">
              <a:lnSpc>
                <a:spcPts val="4200"/>
              </a:lnSpc>
              <a:buAutoNum type="arabicPeriod" startAt="1"/>
            </a:pPr>
            <a:r>
              <a:rPr lang="en-US" sz="3000">
                <a:solidFill>
                  <a:srgbClr val="000000"/>
                </a:solidFill>
                <a:latin typeface="Montserrat"/>
                <a:ea typeface="Montserrat"/>
                <a:cs typeface="Montserrat"/>
                <a:sym typeface="Montserrat"/>
              </a:rPr>
              <a:t> Acknowledgment</a:t>
            </a:r>
          </a:p>
          <a:p>
            <a:pPr algn="l" marL="647700" indent="-323850" lvl="1">
              <a:lnSpc>
                <a:spcPts val="4200"/>
              </a:lnSpc>
              <a:buAutoNum type="arabicPeriod" startAt="1"/>
            </a:pPr>
            <a:r>
              <a:rPr lang="en-US" sz="3000">
                <a:solidFill>
                  <a:srgbClr val="000000"/>
                </a:solidFill>
                <a:latin typeface="Montserrat"/>
                <a:ea typeface="Montserrat"/>
                <a:cs typeface="Montserrat"/>
                <a:sym typeface="Montserrat"/>
              </a:rPr>
              <a:t> About Me</a:t>
            </a:r>
          </a:p>
          <a:p>
            <a:pPr algn="l" marL="647700" indent="-323850" lvl="1">
              <a:lnSpc>
                <a:spcPts val="4200"/>
              </a:lnSpc>
              <a:buAutoNum type="arabicPeriod" startAt="1"/>
            </a:pPr>
            <a:r>
              <a:rPr lang="en-US" sz="3000">
                <a:solidFill>
                  <a:srgbClr val="000000"/>
                </a:solidFill>
                <a:latin typeface="Montserrat"/>
                <a:ea typeface="Montserrat"/>
                <a:cs typeface="Montserrat"/>
                <a:sym typeface="Montserrat"/>
              </a:rPr>
              <a:t> About the Internship</a:t>
            </a:r>
          </a:p>
          <a:p>
            <a:pPr algn="l" marL="647700" indent="-323850" lvl="1">
              <a:lnSpc>
                <a:spcPts val="4200"/>
              </a:lnSpc>
              <a:buAutoNum type="arabicPeriod" startAt="1"/>
            </a:pPr>
            <a:r>
              <a:rPr lang="en-US" sz="3000">
                <a:solidFill>
                  <a:srgbClr val="000000"/>
                </a:solidFill>
                <a:latin typeface="Montserrat"/>
                <a:ea typeface="Montserrat"/>
                <a:cs typeface="Montserrat"/>
                <a:sym typeface="Montserrat"/>
              </a:rPr>
              <a:t> About the App</a:t>
            </a:r>
          </a:p>
          <a:p>
            <a:pPr algn="l" marL="647700" indent="-323850" lvl="1">
              <a:lnSpc>
                <a:spcPts val="4200"/>
              </a:lnSpc>
              <a:buAutoNum type="arabicPeriod" startAt="1"/>
            </a:pPr>
            <a:r>
              <a:rPr lang="en-US" sz="3000">
                <a:solidFill>
                  <a:srgbClr val="000000"/>
                </a:solidFill>
                <a:latin typeface="Montserrat"/>
                <a:ea typeface="Montserrat"/>
                <a:cs typeface="Montserrat"/>
                <a:sym typeface="Montserrat"/>
              </a:rPr>
              <a:t> How to Use</a:t>
            </a:r>
          </a:p>
          <a:p>
            <a:pPr algn="l" marL="647700" indent="-323850" lvl="1">
              <a:lnSpc>
                <a:spcPts val="4200"/>
              </a:lnSpc>
              <a:buAutoNum type="arabicPeriod" startAt="1"/>
            </a:pPr>
            <a:r>
              <a:rPr lang="en-US" sz="3000">
                <a:solidFill>
                  <a:srgbClr val="000000"/>
                </a:solidFill>
                <a:latin typeface="Montserrat"/>
                <a:ea typeface="Montserrat"/>
                <a:cs typeface="Montserrat"/>
                <a:sym typeface="Montserrat"/>
              </a:rPr>
              <a:t> Contact</a:t>
            </a:r>
          </a:p>
          <a:p>
            <a:pPr algn="l" marL="647700" indent="-323850" lvl="1">
              <a:lnSpc>
                <a:spcPts val="4200"/>
              </a:lnSpc>
              <a:buAutoNum type="arabicPeriod" startAt="1"/>
            </a:pPr>
            <a:r>
              <a:rPr lang="en-US" sz="3000">
                <a:solidFill>
                  <a:srgbClr val="000000"/>
                </a:solidFill>
                <a:latin typeface="Montserrat"/>
                <a:ea typeface="Montserrat"/>
                <a:cs typeface="Montserrat"/>
                <a:sym typeface="Montserrat"/>
              </a:rPr>
              <a:t> Thank You</a:t>
            </a:r>
          </a:p>
        </p:txBody>
      </p:sp>
      <p:sp>
        <p:nvSpPr>
          <p:cNvPr name="TextBox 11" id="11"/>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Dhriti Parashar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grpSp>
        <p:nvGrpSpPr>
          <p:cNvPr name="Group 3" id="3"/>
          <p:cNvGrpSpPr/>
          <p:nvPr/>
        </p:nvGrpSpPr>
        <p:grpSpPr>
          <a:xfrm rot="0">
            <a:off x="12401539" y="0"/>
            <a:ext cx="9222006" cy="10287000"/>
            <a:chOff x="0" y="0"/>
            <a:chExt cx="12296007" cy="13716000"/>
          </a:xfrm>
        </p:grpSpPr>
        <p:pic>
          <p:nvPicPr>
            <p:cNvPr name="Picture 4" id="4"/>
            <p:cNvPicPr>
              <a:picLocks noChangeAspect="true"/>
            </p:cNvPicPr>
            <p:nvPr/>
          </p:nvPicPr>
          <p:blipFill>
            <a:blip r:embed="rId2"/>
            <a:srcRect l="20136" t="0" r="20136" b="0"/>
            <a:stretch>
              <a:fillRect/>
            </a:stretch>
          </p:blipFill>
          <p:spPr>
            <a:xfrm flipH="false" flipV="false">
              <a:off x="0" y="0"/>
              <a:ext cx="12296007" cy="13716000"/>
            </a:xfrm>
            <a:prstGeom prst="rect">
              <a:avLst/>
            </a:prstGeom>
          </p:spPr>
        </p:pic>
      </p:grpSp>
      <p:sp>
        <p:nvSpPr>
          <p:cNvPr name="Freeform 5" id="5"/>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7" id="7"/>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5"/>
            <a:stretch>
              <a:fillRect l="0" t="-4261" r="0" b="-2750"/>
            </a:stretch>
          </a:blipFill>
        </p:spPr>
      </p:sp>
      <p:sp>
        <p:nvSpPr>
          <p:cNvPr name="TextBox 8" id="8"/>
          <p:cNvSpPr txBox="true"/>
          <p:nvPr/>
        </p:nvSpPr>
        <p:spPr>
          <a:xfrm rot="0">
            <a:off x="1117964" y="3033713"/>
            <a:ext cx="10997825" cy="5232400"/>
          </a:xfrm>
          <a:prstGeom prst="rect">
            <a:avLst/>
          </a:prstGeom>
        </p:spPr>
        <p:txBody>
          <a:bodyPr anchor="t" rtlCol="false" tIns="0" lIns="0" bIns="0" rIns="0">
            <a:spAutoFit/>
          </a:bodyPr>
          <a:lstStyle/>
          <a:p>
            <a:pPr algn="just">
              <a:lnSpc>
                <a:spcPts val="3499"/>
              </a:lnSpc>
            </a:pPr>
            <a:r>
              <a:rPr lang="en-US" sz="2499">
                <a:solidFill>
                  <a:srgbClr val="000000"/>
                </a:solidFill>
                <a:latin typeface="Montserrat"/>
                <a:ea typeface="Montserrat"/>
                <a:cs typeface="Montserrat"/>
                <a:sym typeface="Montserrat"/>
              </a:rPr>
              <a:t>I would like to express my heartfelt gratitude to my mentor, Mr.  Avishek Das, for his invaluable guidance, support, and encouragement throughout the development of this project. His insights and expertise have played a crucial role in shaping my understanding and execution of the project.</a:t>
            </a:r>
          </a:p>
          <a:p>
            <a:pPr algn="just">
              <a:lnSpc>
                <a:spcPts val="3499"/>
              </a:lnSpc>
            </a:pPr>
            <a:r>
              <a:rPr lang="en-US" sz="2499">
                <a:solidFill>
                  <a:srgbClr val="000000"/>
                </a:solidFill>
                <a:latin typeface="Montserrat"/>
                <a:ea typeface="Montserrat"/>
                <a:cs typeface="Montserrat"/>
                <a:sym typeface="Montserrat"/>
              </a:rPr>
              <a:t>His constant motivation and constructive feedback have helped me refine my ideas and enhance the quality of my work. I truly appreciate his patience, dedication, and willingness to share his knowledge, which has been instrumental in my learning journey.</a:t>
            </a:r>
          </a:p>
          <a:p>
            <a:pPr algn="just">
              <a:lnSpc>
                <a:spcPts val="3499"/>
              </a:lnSpc>
            </a:pPr>
            <a:r>
              <a:rPr lang="en-US" sz="2499">
                <a:solidFill>
                  <a:srgbClr val="000000"/>
                </a:solidFill>
                <a:latin typeface="Montserrat"/>
                <a:ea typeface="Montserrat"/>
                <a:cs typeface="Montserrat"/>
                <a:sym typeface="Montserrat"/>
              </a:rPr>
              <a:t>This project would not have been possible without his mentorship, and I am sincerely thankful for his unwavering support.</a:t>
            </a:r>
          </a:p>
          <a:p>
            <a:pPr algn="just">
              <a:lnSpc>
                <a:spcPts val="3499"/>
              </a:lnSpc>
            </a:pPr>
          </a:p>
        </p:txBody>
      </p:sp>
      <p:sp>
        <p:nvSpPr>
          <p:cNvPr name="TextBox 9" id="9"/>
          <p:cNvSpPr txBox="true"/>
          <p:nvPr/>
        </p:nvSpPr>
        <p:spPr>
          <a:xfrm rot="0">
            <a:off x="1028700" y="1181100"/>
            <a:ext cx="10490541" cy="1060451"/>
          </a:xfrm>
          <a:prstGeom prst="rect">
            <a:avLst/>
          </a:prstGeom>
        </p:spPr>
        <p:txBody>
          <a:bodyPr anchor="t" rtlCol="false" tIns="0" lIns="0" bIns="0" rIns="0">
            <a:spAutoFit/>
          </a:bodyPr>
          <a:lstStyle/>
          <a:p>
            <a:pPr algn="l">
              <a:lnSpc>
                <a:spcPts val="8000"/>
              </a:lnSpc>
              <a:spcBef>
                <a:spcPct val="0"/>
              </a:spcBef>
            </a:pPr>
            <a:r>
              <a:rPr lang="en-US" b="true" sz="8000">
                <a:solidFill>
                  <a:srgbClr val="19598D"/>
                </a:solidFill>
                <a:latin typeface="Montserrat Ultra-Bold"/>
                <a:ea typeface="Montserrat Ultra-Bold"/>
                <a:cs typeface="Montserrat Ultra-Bold"/>
                <a:sym typeface="Montserrat Ultra-Bold"/>
              </a:rPr>
              <a:t>Acknowledgement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5143500"/>
            <a:ext cx="18852841" cy="6145838"/>
          </a:xfrm>
          <a:prstGeom prst="rect">
            <a:avLst/>
          </a:prstGeom>
          <a:solidFill>
            <a:srgbClr val="19598D"/>
          </a:solidFill>
        </p:spPr>
      </p:sp>
      <p:sp>
        <p:nvSpPr>
          <p:cNvPr name="AutoShape 3" id="3"/>
          <p:cNvSpPr/>
          <p:nvPr/>
        </p:nvSpPr>
        <p:spPr>
          <a:xfrm rot="0">
            <a:off x="1664605" y="4783745"/>
            <a:ext cx="3884717" cy="2206133"/>
          </a:xfrm>
          <a:prstGeom prst="rect">
            <a:avLst/>
          </a:prstGeom>
          <a:solidFill>
            <a:srgbClr val="FFFFFF"/>
          </a:solidFill>
        </p:spPr>
      </p:sp>
      <p:grpSp>
        <p:nvGrpSpPr>
          <p:cNvPr name="Group 4" id="4"/>
          <p:cNvGrpSpPr/>
          <p:nvPr/>
        </p:nvGrpSpPr>
        <p:grpSpPr>
          <a:xfrm rot="0">
            <a:off x="1885877" y="3327164"/>
            <a:ext cx="3442172" cy="3442172"/>
            <a:chOff x="0" y="0"/>
            <a:chExt cx="4589562" cy="4589562"/>
          </a:xfrm>
        </p:grpSpPr>
        <p:pic>
          <p:nvPicPr>
            <p:cNvPr name="Picture 5" id="5"/>
            <p:cNvPicPr>
              <a:picLocks noChangeAspect="true"/>
            </p:cNvPicPr>
            <p:nvPr/>
          </p:nvPicPr>
          <p:blipFill>
            <a:blip r:embed="rId2"/>
            <a:srcRect l="0" t="12500" r="0" b="12500"/>
            <a:stretch>
              <a:fillRect/>
            </a:stretch>
          </p:blipFill>
          <p:spPr>
            <a:xfrm flipH="false" flipV="false">
              <a:off x="0" y="0"/>
              <a:ext cx="4589562" cy="4589562"/>
            </a:xfrm>
            <a:prstGeom prst="rect">
              <a:avLst/>
            </a:prstGeom>
          </p:spPr>
        </p:pic>
      </p:grpSp>
      <p:sp>
        <p:nvSpPr>
          <p:cNvPr name="AutoShape 6" id="6"/>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7" id="7"/>
          <p:cNvSpPr/>
          <p:nvPr/>
        </p:nvSpPr>
        <p:spPr>
          <a:xfrm flipH="false" flipV="false" rot="-5400000">
            <a:off x="162593" y="1249973"/>
            <a:ext cx="844062" cy="211015"/>
          </a:xfrm>
          <a:custGeom>
            <a:avLst/>
            <a:gdLst/>
            <a:ahLst/>
            <a:cxnLst/>
            <a:rect r="r" b="b" t="t" l="l"/>
            <a:pathLst>
              <a:path h="211015" w="844062">
                <a:moveTo>
                  <a:pt x="0" y="0"/>
                </a:moveTo>
                <a:lnTo>
                  <a:pt x="844062" y="0"/>
                </a:lnTo>
                <a:lnTo>
                  <a:pt x="844062"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17281345" y="1249973"/>
            <a:ext cx="844062" cy="211015"/>
          </a:xfrm>
          <a:custGeom>
            <a:avLst/>
            <a:gdLst/>
            <a:ahLst/>
            <a:cxnLst/>
            <a:rect r="r" b="b" t="t" l="l"/>
            <a:pathLst>
              <a:path h="211015" w="844062">
                <a:moveTo>
                  <a:pt x="0" y="0"/>
                </a:moveTo>
                <a:lnTo>
                  <a:pt x="844062" y="0"/>
                </a:lnTo>
                <a:lnTo>
                  <a:pt x="844062"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rot="-5376337">
            <a:off x="-453259" y="3241875"/>
            <a:ext cx="2075766" cy="0"/>
          </a:xfrm>
          <a:prstGeom prst="line">
            <a:avLst/>
          </a:prstGeom>
          <a:ln cap="rnd" w="28575">
            <a:solidFill>
              <a:srgbClr val="D9D9D9">
                <a:alpha val="74902"/>
              </a:srgbClr>
            </a:solidFill>
            <a:prstDash val="solid"/>
            <a:headEnd type="none" len="sm" w="sm"/>
            <a:tailEnd type="none" len="sm" w="sm"/>
          </a:ln>
        </p:spPr>
      </p:sp>
      <p:sp>
        <p:nvSpPr>
          <p:cNvPr name="AutoShape 10" id="10"/>
          <p:cNvSpPr/>
          <p:nvPr/>
        </p:nvSpPr>
        <p:spPr>
          <a:xfrm rot="-5376337">
            <a:off x="16665493" y="3241875"/>
            <a:ext cx="2075766" cy="0"/>
          </a:xfrm>
          <a:prstGeom prst="line">
            <a:avLst/>
          </a:prstGeom>
          <a:ln cap="rnd" w="28575">
            <a:solidFill>
              <a:srgbClr val="D9D9D9">
                <a:alpha val="74902"/>
              </a:srgbClr>
            </a:solidFill>
            <a:prstDash val="solid"/>
            <a:headEnd type="none" len="sm" w="sm"/>
            <a:tailEnd type="none" len="sm" w="sm"/>
          </a:ln>
        </p:spPr>
      </p:sp>
      <p:sp>
        <p:nvSpPr>
          <p:cNvPr name="TextBox 11" id="11"/>
          <p:cNvSpPr txBox="true"/>
          <p:nvPr/>
        </p:nvSpPr>
        <p:spPr>
          <a:xfrm rot="0">
            <a:off x="1309461" y="7313719"/>
            <a:ext cx="4818614" cy="356870"/>
          </a:xfrm>
          <a:prstGeom prst="rect">
            <a:avLst/>
          </a:prstGeom>
        </p:spPr>
        <p:txBody>
          <a:bodyPr anchor="t" rtlCol="false" tIns="0" lIns="0" bIns="0" rIns="0">
            <a:spAutoFit/>
          </a:bodyPr>
          <a:lstStyle/>
          <a:p>
            <a:pPr algn="ctr">
              <a:lnSpc>
                <a:spcPts val="2799"/>
              </a:lnSpc>
              <a:spcBef>
                <a:spcPct val="0"/>
              </a:spcBef>
            </a:pPr>
            <a:r>
              <a:rPr lang="en-US" b="true" sz="2799">
                <a:solidFill>
                  <a:srgbClr val="FFFFFF"/>
                </a:solidFill>
                <a:latin typeface="Montserrat Semi-Bold"/>
                <a:ea typeface="Montserrat Semi-Bold"/>
                <a:cs typeface="Montserrat Semi-Bold"/>
                <a:sym typeface="Montserrat Semi-Bold"/>
              </a:rPr>
              <a:t>Dhriti Parashar</a:t>
            </a:r>
          </a:p>
        </p:txBody>
      </p:sp>
      <p:sp>
        <p:nvSpPr>
          <p:cNvPr name="TextBox 12" id="12"/>
          <p:cNvSpPr txBox="true"/>
          <p:nvPr/>
        </p:nvSpPr>
        <p:spPr>
          <a:xfrm rot="0">
            <a:off x="1309461" y="7904274"/>
            <a:ext cx="4818614" cy="330200"/>
          </a:xfrm>
          <a:prstGeom prst="rect">
            <a:avLst/>
          </a:prstGeom>
        </p:spPr>
        <p:txBody>
          <a:bodyPr anchor="t" rtlCol="false" tIns="0" lIns="0" bIns="0" rIns="0">
            <a:spAutoFit/>
          </a:bodyPr>
          <a:lstStyle/>
          <a:p>
            <a:pPr algn="ctr">
              <a:lnSpc>
                <a:spcPts val="2500"/>
              </a:lnSpc>
              <a:spcBef>
                <a:spcPct val="0"/>
              </a:spcBef>
            </a:pPr>
            <a:r>
              <a:rPr lang="en-US" sz="2500" i="true">
                <a:solidFill>
                  <a:srgbClr val="FFFFFF"/>
                </a:solidFill>
                <a:latin typeface="Montserrat Italics"/>
                <a:ea typeface="Montserrat Italics"/>
                <a:cs typeface="Montserrat Italics"/>
                <a:sym typeface="Montserrat Italics"/>
              </a:rPr>
              <a:t>Creator</a:t>
            </a:r>
          </a:p>
        </p:txBody>
      </p:sp>
      <p:sp>
        <p:nvSpPr>
          <p:cNvPr name="TextBox 13" id="13"/>
          <p:cNvSpPr txBox="true"/>
          <p:nvPr/>
        </p:nvSpPr>
        <p:spPr>
          <a:xfrm rot="0">
            <a:off x="10355487" y="3479564"/>
            <a:ext cx="6572251" cy="1060451"/>
          </a:xfrm>
          <a:prstGeom prst="rect">
            <a:avLst/>
          </a:prstGeom>
        </p:spPr>
        <p:txBody>
          <a:bodyPr anchor="t" rtlCol="false" tIns="0" lIns="0" bIns="0" rIns="0">
            <a:spAutoFit/>
          </a:bodyPr>
          <a:lstStyle/>
          <a:p>
            <a:pPr algn="ctr">
              <a:lnSpc>
                <a:spcPts val="8000"/>
              </a:lnSpc>
              <a:spcBef>
                <a:spcPct val="0"/>
              </a:spcBef>
            </a:pPr>
            <a:r>
              <a:rPr lang="en-US" b="true" sz="8000">
                <a:solidFill>
                  <a:srgbClr val="000000"/>
                </a:solidFill>
                <a:latin typeface="Montserrat Ultra-Bold"/>
                <a:ea typeface="Montserrat Ultra-Bold"/>
                <a:cs typeface="Montserrat Ultra-Bold"/>
                <a:sym typeface="Montserrat Ultra-Bold"/>
              </a:rPr>
              <a:t>About Me</a:t>
            </a:r>
          </a:p>
        </p:txBody>
      </p:sp>
      <p:sp>
        <p:nvSpPr>
          <p:cNvPr name="TextBox 14" id="14"/>
          <p:cNvSpPr txBox="true"/>
          <p:nvPr/>
        </p:nvSpPr>
        <p:spPr>
          <a:xfrm rot="0">
            <a:off x="7583670" y="5381740"/>
            <a:ext cx="9144000" cy="3589655"/>
          </a:xfrm>
          <a:prstGeom prst="rect">
            <a:avLst/>
          </a:prstGeom>
        </p:spPr>
        <p:txBody>
          <a:bodyPr anchor="t" rtlCol="false" tIns="0" lIns="0" bIns="0" rIns="0">
            <a:spAutoFit/>
          </a:bodyPr>
          <a:lstStyle/>
          <a:p>
            <a:pPr algn="ctr">
              <a:lnSpc>
                <a:spcPts val="3219"/>
              </a:lnSpc>
            </a:pPr>
            <a:r>
              <a:rPr lang="en-US" sz="2299" b="true">
                <a:solidFill>
                  <a:srgbClr val="FFFFFF"/>
                </a:solidFill>
                <a:latin typeface="Montserrat Semi-Bold"/>
                <a:ea typeface="Montserrat Semi-Bold"/>
                <a:cs typeface="Montserrat Semi-Bold"/>
                <a:sym typeface="Montserrat Semi-Bold"/>
              </a:rPr>
              <a:t>I am a passionate learner and I have been actively exploring AI and Python, working on innovative projects, and constantly seeking ways to apply technology for social good. This project is a step toward leveraging machine learning and computer vision to recognize and interpret sign language, fostering inclusivity and ease of communication.</a:t>
            </a:r>
          </a:p>
          <a:p>
            <a:pPr algn="ctr">
              <a:lnSpc>
                <a:spcPts val="3219"/>
              </a:lnSpc>
            </a:pPr>
            <a:r>
              <a:rPr lang="en-US" sz="2299" b="true">
                <a:solidFill>
                  <a:srgbClr val="FFFFFF"/>
                </a:solidFill>
                <a:latin typeface="Montserrat Semi-Bold"/>
                <a:ea typeface="Montserrat Semi-Bold"/>
                <a:cs typeface="Montserrat Semi-Bold"/>
                <a:sym typeface="Montserrat Semi-Bold"/>
              </a:rPr>
              <a:t>I am excited to share my work and contribute to making technology more accessible for all!</a:t>
            </a:r>
          </a:p>
          <a:p>
            <a:pPr algn="ctr">
              <a:lnSpc>
                <a:spcPts val="3219"/>
              </a:lnSpc>
            </a:pPr>
          </a:p>
        </p:txBody>
      </p:sp>
      <p:sp>
        <p:nvSpPr>
          <p:cNvPr name="TextBox 15" id="15"/>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Dhriti Parashar </a:t>
            </a:r>
          </a:p>
        </p:txBody>
      </p:sp>
      <p:sp>
        <p:nvSpPr>
          <p:cNvPr name="Freeform 16" id="16"/>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5"/>
            <a:stretch>
              <a:fillRect l="0" t="-4261" r="0" b="-275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sp>
        <p:nvSpPr>
          <p:cNvPr name="AutoShape 3" id="3"/>
          <p:cNvSpPr/>
          <p:nvPr/>
        </p:nvSpPr>
        <p:spPr>
          <a:xfrm rot="0">
            <a:off x="-5616461" y="6527337"/>
            <a:ext cx="16256977" cy="8229600"/>
          </a:xfrm>
          <a:prstGeom prst="rect">
            <a:avLst/>
          </a:prstGeom>
          <a:solidFill>
            <a:srgbClr val="19598D"/>
          </a:solidFill>
        </p:spPr>
      </p:sp>
      <p:sp>
        <p:nvSpPr>
          <p:cNvPr name="AutoShape 4" id="4"/>
          <p:cNvSpPr/>
          <p:nvPr/>
        </p:nvSpPr>
        <p:spPr>
          <a:xfrm rot="0">
            <a:off x="9144000" y="6270361"/>
            <a:ext cx="9952845" cy="2397208"/>
          </a:xfrm>
          <a:prstGeom prst="rect">
            <a:avLst/>
          </a:prstGeom>
          <a:solidFill>
            <a:srgbClr val="57C1D4"/>
          </a:solidFill>
        </p:spPr>
      </p:sp>
      <p:grpSp>
        <p:nvGrpSpPr>
          <p:cNvPr name="Group 5" id="5"/>
          <p:cNvGrpSpPr/>
          <p:nvPr/>
        </p:nvGrpSpPr>
        <p:grpSpPr>
          <a:xfrm rot="0">
            <a:off x="952585" y="717704"/>
            <a:ext cx="6972215" cy="7676968"/>
            <a:chOff x="0" y="0"/>
            <a:chExt cx="9296287" cy="10235958"/>
          </a:xfrm>
        </p:grpSpPr>
        <p:pic>
          <p:nvPicPr>
            <p:cNvPr name="Picture 6" id="6"/>
            <p:cNvPicPr>
              <a:picLocks noChangeAspect="true"/>
            </p:cNvPicPr>
            <p:nvPr/>
          </p:nvPicPr>
          <p:blipFill>
            <a:blip r:embed="rId2"/>
            <a:srcRect l="22243" t="0" r="22243" b="0"/>
            <a:stretch>
              <a:fillRect/>
            </a:stretch>
          </p:blipFill>
          <p:spPr>
            <a:xfrm flipH="false" flipV="false">
              <a:off x="0" y="0"/>
              <a:ext cx="9296287" cy="10235958"/>
            </a:xfrm>
            <a:prstGeom prst="rect">
              <a:avLst/>
            </a:prstGeom>
          </p:spPr>
        </p:pic>
      </p:grpSp>
      <p:sp>
        <p:nvSpPr>
          <p:cNvPr name="Freeform 7" id="7"/>
          <p:cNvSpPr/>
          <p:nvPr/>
        </p:nvSpPr>
        <p:spPr>
          <a:xfrm flipH="false" flipV="false" rot="-5400000">
            <a:off x="16731762" y="1410919"/>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5400000">
            <a:off x="15939739" y="3593303"/>
            <a:ext cx="2456682" cy="0"/>
          </a:xfrm>
          <a:prstGeom prst="line">
            <a:avLst/>
          </a:prstGeom>
          <a:ln cap="rnd" w="28575">
            <a:solidFill>
              <a:srgbClr val="D9D9D9"/>
            </a:solidFill>
            <a:prstDash val="solid"/>
            <a:headEnd type="none" len="sm" w="sm"/>
            <a:tailEnd type="none" len="sm" w="sm"/>
          </a:ln>
        </p:spPr>
      </p:sp>
      <p:sp>
        <p:nvSpPr>
          <p:cNvPr name="Freeform 9" id="9"/>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5"/>
            <a:stretch>
              <a:fillRect l="0" t="-4261" r="0" b="-2750"/>
            </a:stretch>
          </a:blipFill>
        </p:spPr>
      </p:sp>
      <p:sp>
        <p:nvSpPr>
          <p:cNvPr name="TextBox 10" id="10"/>
          <p:cNvSpPr txBox="true"/>
          <p:nvPr/>
        </p:nvSpPr>
        <p:spPr>
          <a:xfrm rot="0">
            <a:off x="9144000" y="1312982"/>
            <a:ext cx="6787591" cy="2075743"/>
          </a:xfrm>
          <a:prstGeom prst="rect">
            <a:avLst/>
          </a:prstGeom>
        </p:spPr>
        <p:txBody>
          <a:bodyPr anchor="t" rtlCol="false" tIns="0" lIns="0" bIns="0" rIns="0">
            <a:spAutoFit/>
          </a:bodyPr>
          <a:lstStyle/>
          <a:p>
            <a:pPr algn="l">
              <a:lnSpc>
                <a:spcPts val="8057"/>
              </a:lnSpc>
              <a:spcBef>
                <a:spcPct val="0"/>
              </a:spcBef>
            </a:pPr>
            <a:r>
              <a:rPr lang="en-US" b="true" sz="8057">
                <a:solidFill>
                  <a:srgbClr val="19598D"/>
                </a:solidFill>
                <a:latin typeface="Montserrat Ultra-Bold"/>
                <a:ea typeface="Montserrat Ultra-Bold"/>
                <a:cs typeface="Montserrat Ultra-Bold"/>
                <a:sym typeface="Montserrat Ultra-Bold"/>
              </a:rPr>
              <a:t>About the Internship</a:t>
            </a:r>
          </a:p>
        </p:txBody>
      </p:sp>
      <p:sp>
        <p:nvSpPr>
          <p:cNvPr name="TextBox 11" id="11"/>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Dhriti Parashar </a:t>
            </a:r>
          </a:p>
        </p:txBody>
      </p:sp>
      <p:sp>
        <p:nvSpPr>
          <p:cNvPr name="TextBox 12" id="12"/>
          <p:cNvSpPr txBox="true"/>
          <p:nvPr/>
        </p:nvSpPr>
        <p:spPr>
          <a:xfrm rot="0">
            <a:off x="9402497" y="6383459"/>
            <a:ext cx="8196028" cy="2607959"/>
          </a:xfrm>
          <a:prstGeom prst="rect">
            <a:avLst/>
          </a:prstGeom>
        </p:spPr>
        <p:txBody>
          <a:bodyPr anchor="t" rtlCol="false" tIns="0" lIns="0" bIns="0" rIns="0">
            <a:spAutoFit/>
          </a:bodyPr>
          <a:lstStyle/>
          <a:p>
            <a:pPr algn="just">
              <a:lnSpc>
                <a:spcPts val="2550"/>
              </a:lnSpc>
              <a:spcBef>
                <a:spcPct val="0"/>
              </a:spcBef>
            </a:pPr>
            <a:r>
              <a:rPr lang="en-US" sz="2550">
                <a:solidFill>
                  <a:srgbClr val="000000"/>
                </a:solidFill>
                <a:latin typeface="Montserrat"/>
                <a:ea typeface="Montserrat"/>
                <a:cs typeface="Montserrat"/>
                <a:sym typeface="Montserrat"/>
              </a:rPr>
              <a:t>Internship organisation- </a:t>
            </a:r>
            <a:r>
              <a:rPr lang="en-US" b="true" sz="2550">
                <a:solidFill>
                  <a:srgbClr val="000000"/>
                </a:solidFill>
                <a:latin typeface="Montserrat Bold"/>
                <a:ea typeface="Montserrat Bold"/>
                <a:cs typeface="Montserrat Bold"/>
                <a:sym typeface="Montserrat Bold"/>
              </a:rPr>
              <a:t>Clevered</a:t>
            </a:r>
          </a:p>
          <a:p>
            <a:pPr algn="just">
              <a:lnSpc>
                <a:spcPts val="2550"/>
              </a:lnSpc>
              <a:spcBef>
                <a:spcPct val="0"/>
              </a:spcBef>
            </a:pPr>
            <a:r>
              <a:rPr lang="en-US" sz="2550">
                <a:solidFill>
                  <a:srgbClr val="000000"/>
                </a:solidFill>
                <a:latin typeface="Montserrat"/>
                <a:ea typeface="Montserrat"/>
                <a:cs typeface="Montserrat"/>
                <a:sym typeface="Montserrat"/>
              </a:rPr>
              <a:t>Duration: </a:t>
            </a:r>
            <a:r>
              <a:rPr lang="en-US" b="true" sz="2550">
                <a:solidFill>
                  <a:srgbClr val="000000"/>
                </a:solidFill>
                <a:latin typeface="Montserrat Bold"/>
                <a:ea typeface="Montserrat Bold"/>
                <a:cs typeface="Montserrat Bold"/>
                <a:sym typeface="Montserrat Bold"/>
              </a:rPr>
              <a:t>3 Months</a:t>
            </a:r>
          </a:p>
          <a:p>
            <a:pPr algn="just">
              <a:lnSpc>
                <a:spcPts val="2550"/>
              </a:lnSpc>
              <a:spcBef>
                <a:spcPct val="0"/>
              </a:spcBef>
            </a:pPr>
          </a:p>
          <a:p>
            <a:pPr algn="just">
              <a:lnSpc>
                <a:spcPts val="2550"/>
              </a:lnSpc>
              <a:spcBef>
                <a:spcPct val="0"/>
              </a:spcBef>
            </a:pPr>
            <a:r>
              <a:rPr lang="en-US" b="true" sz="2550">
                <a:solidFill>
                  <a:srgbClr val="000000"/>
                </a:solidFill>
                <a:latin typeface="Montserrat Bold"/>
                <a:ea typeface="Montserrat Bold"/>
                <a:cs typeface="Montserrat Bold"/>
                <a:sym typeface="Montserrat Bold"/>
              </a:rPr>
              <a:t>Project Focus:</a:t>
            </a:r>
          </a:p>
          <a:p>
            <a:pPr algn="just" marL="550666" indent="-275333" lvl="1">
              <a:lnSpc>
                <a:spcPts val="2550"/>
              </a:lnSpc>
              <a:spcBef>
                <a:spcPct val="0"/>
              </a:spcBef>
              <a:buFont typeface="Arial"/>
              <a:buChar char="•"/>
            </a:pPr>
            <a:r>
              <a:rPr lang="en-US" sz="2550">
                <a:solidFill>
                  <a:srgbClr val="000000"/>
                </a:solidFill>
                <a:latin typeface="Montserrat"/>
                <a:ea typeface="Montserrat"/>
                <a:cs typeface="Montserrat"/>
                <a:sym typeface="Montserrat"/>
              </a:rPr>
              <a:t>Sign Language Detection using AI &amp; ML</a:t>
            </a:r>
          </a:p>
          <a:p>
            <a:pPr algn="just" marL="550666" indent="-275333" lvl="1">
              <a:lnSpc>
                <a:spcPts val="2550"/>
              </a:lnSpc>
              <a:spcBef>
                <a:spcPct val="0"/>
              </a:spcBef>
              <a:buFont typeface="Arial"/>
              <a:buChar char="•"/>
            </a:pPr>
            <a:r>
              <a:rPr lang="en-US" sz="2550">
                <a:solidFill>
                  <a:srgbClr val="000000"/>
                </a:solidFill>
                <a:latin typeface="Montserrat"/>
                <a:ea typeface="Montserrat"/>
                <a:cs typeface="Montserrat"/>
                <a:sym typeface="Montserrat"/>
              </a:rPr>
              <a:t>Developing a functional model for real-world applications</a:t>
            </a:r>
          </a:p>
          <a:p>
            <a:pPr algn="just">
              <a:lnSpc>
                <a:spcPts val="255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5" id="5"/>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4"/>
            <a:stretch>
              <a:fillRect l="0" t="-4261" r="0" b="-2750"/>
            </a:stretch>
          </a:blipFill>
        </p:spPr>
      </p:sp>
      <p:sp>
        <p:nvSpPr>
          <p:cNvPr name="Freeform 6" id="6"/>
          <p:cNvSpPr/>
          <p:nvPr/>
        </p:nvSpPr>
        <p:spPr>
          <a:xfrm flipH="false" flipV="false" rot="0">
            <a:off x="1460761" y="933450"/>
            <a:ext cx="6967537" cy="4642122"/>
          </a:xfrm>
          <a:custGeom>
            <a:avLst/>
            <a:gdLst/>
            <a:ahLst/>
            <a:cxnLst/>
            <a:rect r="r" b="b" t="t" l="l"/>
            <a:pathLst>
              <a:path h="4642122" w="6967537">
                <a:moveTo>
                  <a:pt x="0" y="0"/>
                </a:moveTo>
                <a:lnTo>
                  <a:pt x="6967538" y="0"/>
                </a:lnTo>
                <a:lnTo>
                  <a:pt x="6967538" y="4642122"/>
                </a:lnTo>
                <a:lnTo>
                  <a:pt x="0" y="4642122"/>
                </a:lnTo>
                <a:lnTo>
                  <a:pt x="0" y="0"/>
                </a:lnTo>
                <a:close/>
              </a:path>
            </a:pathLst>
          </a:custGeom>
          <a:blipFill>
            <a:blip r:embed="rId5"/>
            <a:stretch>
              <a:fillRect l="0" t="0" r="0" b="0"/>
            </a:stretch>
          </a:blipFill>
        </p:spPr>
      </p:sp>
      <p:sp>
        <p:nvSpPr>
          <p:cNvPr name="Freeform 7" id="7"/>
          <p:cNvSpPr/>
          <p:nvPr/>
        </p:nvSpPr>
        <p:spPr>
          <a:xfrm flipH="false" flipV="false" rot="0">
            <a:off x="1460761" y="5740128"/>
            <a:ext cx="6967537" cy="3183234"/>
          </a:xfrm>
          <a:custGeom>
            <a:avLst/>
            <a:gdLst/>
            <a:ahLst/>
            <a:cxnLst/>
            <a:rect r="r" b="b" t="t" l="l"/>
            <a:pathLst>
              <a:path h="3183234" w="6967537">
                <a:moveTo>
                  <a:pt x="0" y="0"/>
                </a:moveTo>
                <a:lnTo>
                  <a:pt x="6967538" y="0"/>
                </a:lnTo>
                <a:lnTo>
                  <a:pt x="6967538" y="3183234"/>
                </a:lnTo>
                <a:lnTo>
                  <a:pt x="0" y="3183234"/>
                </a:lnTo>
                <a:lnTo>
                  <a:pt x="0" y="0"/>
                </a:lnTo>
                <a:close/>
              </a:path>
            </a:pathLst>
          </a:custGeom>
          <a:blipFill>
            <a:blip r:embed="rId6"/>
            <a:stretch>
              <a:fillRect l="0" t="-2100" r="0" b="-46739"/>
            </a:stretch>
          </a:blipFill>
        </p:spPr>
      </p:sp>
      <p:sp>
        <p:nvSpPr>
          <p:cNvPr name="TextBox 8" id="8"/>
          <p:cNvSpPr txBox="true"/>
          <p:nvPr/>
        </p:nvSpPr>
        <p:spPr>
          <a:xfrm rot="0">
            <a:off x="9538694" y="427680"/>
            <a:ext cx="7720606" cy="8299450"/>
          </a:xfrm>
          <a:prstGeom prst="rect">
            <a:avLst/>
          </a:prstGeom>
        </p:spPr>
        <p:txBody>
          <a:bodyPr anchor="t" rtlCol="false" tIns="0" lIns="0" bIns="0" rIns="0">
            <a:spAutoFit/>
          </a:bodyPr>
          <a:lstStyle/>
          <a:p>
            <a:pPr algn="just">
              <a:lnSpc>
                <a:spcPts val="3499"/>
              </a:lnSpc>
            </a:pPr>
          </a:p>
          <a:p>
            <a:pPr algn="just">
              <a:lnSpc>
                <a:spcPts val="3499"/>
              </a:lnSpc>
            </a:pPr>
            <a:r>
              <a:rPr lang="en-US" sz="2499" b="true">
                <a:solidFill>
                  <a:srgbClr val="000000"/>
                </a:solidFill>
                <a:latin typeface="Montserrat Bold"/>
                <a:ea typeface="Montserrat Bold"/>
                <a:cs typeface="Montserrat Bold"/>
                <a:sym typeface="Montserrat Bold"/>
              </a:rPr>
              <a:t>Key Learning Areas:</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AI and ML fundamentals</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APIs and integration</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Computer vision applications</a:t>
            </a:r>
          </a:p>
          <a:p>
            <a:pPr algn="just">
              <a:lnSpc>
                <a:spcPts val="3499"/>
              </a:lnSpc>
            </a:pPr>
            <a:r>
              <a:rPr lang="en-US" sz="2499" b="true">
                <a:solidFill>
                  <a:srgbClr val="000000"/>
                </a:solidFill>
                <a:latin typeface="Montserrat Bold"/>
                <a:ea typeface="Montserrat Bold"/>
                <a:cs typeface="Montserrat Bold"/>
                <a:sym typeface="Montserrat Bold"/>
              </a:rPr>
              <a:t>Skills Gained:</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Python programming &amp; toolkit development</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Backend &amp; frontend integration</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Dataset research &amp; model training</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Creating user manuals and project documentation</a:t>
            </a:r>
          </a:p>
          <a:p>
            <a:pPr algn="just">
              <a:lnSpc>
                <a:spcPts val="3499"/>
              </a:lnSpc>
            </a:pPr>
            <a:r>
              <a:rPr lang="en-US" sz="2499" b="true">
                <a:solidFill>
                  <a:srgbClr val="000000"/>
                </a:solidFill>
                <a:latin typeface="Montserrat Bold"/>
                <a:ea typeface="Montserrat Bold"/>
                <a:cs typeface="Montserrat Bold"/>
                <a:sym typeface="Montserrat Bold"/>
              </a:rPr>
              <a:t>Outcome:</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Built a working ISL detection model</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Enhanced problem-solving and technical skills</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Developed a deeper understanding of AI-driven accessibility solutions</a:t>
            </a:r>
          </a:p>
          <a:p>
            <a:pPr algn="just">
              <a:lnSpc>
                <a:spcPts val="3499"/>
              </a:lnSpc>
            </a:pPr>
          </a:p>
          <a:p>
            <a:pPr algn="just">
              <a:lnSpc>
                <a:spcPts val="34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010633" y="0"/>
            <a:ext cx="10277367" cy="2739331"/>
          </a:xfrm>
          <a:prstGeom prst="rect">
            <a:avLst/>
          </a:prstGeom>
          <a:solidFill>
            <a:srgbClr val="19598D"/>
          </a:solidFill>
        </p:spPr>
      </p:sp>
      <p:sp>
        <p:nvSpPr>
          <p:cNvPr name="AutoShape 3" id="3"/>
          <p:cNvSpPr/>
          <p:nvPr/>
        </p:nvSpPr>
        <p:spPr>
          <a:xfrm rot="0">
            <a:off x="8741989" y="-1074230"/>
            <a:ext cx="3973783" cy="6148935"/>
          </a:xfrm>
          <a:prstGeom prst="rect">
            <a:avLst/>
          </a:prstGeom>
          <a:solidFill>
            <a:srgbClr val="000000">
              <a:alpha val="21961"/>
            </a:srgbClr>
          </a:solidFill>
        </p:spPr>
      </p:sp>
      <p:sp>
        <p:nvSpPr>
          <p:cNvPr name="AutoShape 4" id="4"/>
          <p:cNvSpPr/>
          <p:nvPr/>
        </p:nvSpPr>
        <p:spPr>
          <a:xfrm rot="0">
            <a:off x="13239987" y="-597972"/>
            <a:ext cx="4688171" cy="8725930"/>
          </a:xfrm>
          <a:prstGeom prst="rect">
            <a:avLst/>
          </a:prstGeom>
          <a:solidFill>
            <a:srgbClr val="000000">
              <a:alpha val="21961"/>
            </a:srgbClr>
          </a:solidFill>
        </p:spPr>
      </p:sp>
      <p:grpSp>
        <p:nvGrpSpPr>
          <p:cNvPr name="Group 5" id="5"/>
          <p:cNvGrpSpPr/>
          <p:nvPr/>
        </p:nvGrpSpPr>
        <p:grpSpPr>
          <a:xfrm rot="0">
            <a:off x="13097112" y="0"/>
            <a:ext cx="4688171" cy="7985083"/>
            <a:chOff x="0" y="0"/>
            <a:chExt cx="6250894" cy="10646778"/>
          </a:xfrm>
        </p:grpSpPr>
        <p:pic>
          <p:nvPicPr>
            <p:cNvPr name="Picture 6" id="6"/>
            <p:cNvPicPr>
              <a:picLocks noChangeAspect="true"/>
            </p:cNvPicPr>
            <p:nvPr/>
          </p:nvPicPr>
          <p:blipFill>
            <a:blip r:embed="rId2"/>
            <a:srcRect l="6021" t="0" r="6021" b="0"/>
            <a:stretch>
              <a:fillRect/>
            </a:stretch>
          </p:blipFill>
          <p:spPr>
            <a:xfrm flipH="false" flipV="false">
              <a:off x="0" y="0"/>
              <a:ext cx="6250894" cy="10646778"/>
            </a:xfrm>
            <a:prstGeom prst="rect">
              <a:avLst/>
            </a:prstGeom>
          </p:spPr>
        </p:pic>
      </p:grpSp>
      <p:grpSp>
        <p:nvGrpSpPr>
          <p:cNvPr name="Group 7" id="7"/>
          <p:cNvGrpSpPr/>
          <p:nvPr/>
        </p:nvGrpSpPr>
        <p:grpSpPr>
          <a:xfrm rot="0">
            <a:off x="8599114" y="0"/>
            <a:ext cx="3973783" cy="4931830"/>
            <a:chOff x="0" y="0"/>
            <a:chExt cx="5298377" cy="6575773"/>
          </a:xfrm>
        </p:grpSpPr>
        <p:pic>
          <p:nvPicPr>
            <p:cNvPr name="Picture 8" id="8"/>
            <p:cNvPicPr>
              <a:picLocks noChangeAspect="true"/>
            </p:cNvPicPr>
            <p:nvPr/>
          </p:nvPicPr>
          <p:blipFill>
            <a:blip r:embed="rId3"/>
            <a:srcRect l="0" t="6483" r="0" b="5071"/>
            <a:stretch>
              <a:fillRect/>
            </a:stretch>
          </p:blipFill>
          <p:spPr>
            <a:xfrm flipH="false" flipV="false">
              <a:off x="0" y="0"/>
              <a:ext cx="5298377" cy="6575773"/>
            </a:xfrm>
            <a:prstGeom prst="rect">
              <a:avLst/>
            </a:prstGeom>
          </p:spPr>
        </p:pic>
      </p:grpSp>
      <p:sp>
        <p:nvSpPr>
          <p:cNvPr name="AutoShape 9" id="9"/>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10" id="10"/>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12" id="12"/>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3"/>
            <a:stretch>
              <a:fillRect l="0" t="-4261" r="0" b="-2750"/>
            </a:stretch>
          </a:blipFill>
        </p:spPr>
      </p:sp>
      <p:sp>
        <p:nvSpPr>
          <p:cNvPr name="TextBox 13" id="13"/>
          <p:cNvSpPr txBox="true"/>
          <p:nvPr/>
        </p:nvSpPr>
        <p:spPr>
          <a:xfrm rot="0">
            <a:off x="1316454" y="1780481"/>
            <a:ext cx="7097448" cy="2070101"/>
          </a:xfrm>
          <a:prstGeom prst="rect">
            <a:avLst/>
          </a:prstGeom>
        </p:spPr>
        <p:txBody>
          <a:bodyPr anchor="t" rtlCol="false" tIns="0" lIns="0" bIns="0" rIns="0">
            <a:spAutoFit/>
          </a:bodyPr>
          <a:lstStyle/>
          <a:p>
            <a:pPr algn="l">
              <a:lnSpc>
                <a:spcPts val="8000"/>
              </a:lnSpc>
              <a:spcBef>
                <a:spcPct val="0"/>
              </a:spcBef>
            </a:pPr>
            <a:r>
              <a:rPr lang="en-US" b="true" sz="8000">
                <a:solidFill>
                  <a:srgbClr val="19598D"/>
                </a:solidFill>
                <a:latin typeface="Montserrat Ultra-Bold"/>
                <a:ea typeface="Montserrat Ultra-Bold"/>
                <a:cs typeface="Montserrat Ultra-Bold"/>
                <a:sym typeface="Montserrat Ultra-Bold"/>
              </a:rPr>
              <a:t>About the App</a:t>
            </a:r>
          </a:p>
        </p:txBody>
      </p:sp>
      <p:sp>
        <p:nvSpPr>
          <p:cNvPr name="TextBox 14" id="14"/>
          <p:cNvSpPr txBox="true"/>
          <p:nvPr/>
        </p:nvSpPr>
        <p:spPr>
          <a:xfrm rot="0">
            <a:off x="1316454" y="4308296"/>
            <a:ext cx="6508967" cy="3917950"/>
          </a:xfrm>
          <a:prstGeom prst="rect">
            <a:avLst/>
          </a:prstGeom>
        </p:spPr>
        <p:txBody>
          <a:bodyPr anchor="t" rtlCol="false" tIns="0" lIns="0" bIns="0" rIns="0">
            <a:spAutoFit/>
          </a:bodyPr>
          <a:lstStyle/>
          <a:p>
            <a:pPr algn="just">
              <a:lnSpc>
                <a:spcPts val="3499"/>
              </a:lnSpc>
            </a:pPr>
            <a:r>
              <a:rPr lang="en-US" sz="2499">
                <a:solidFill>
                  <a:srgbClr val="000000"/>
                </a:solidFill>
                <a:latin typeface="Montserrat"/>
                <a:ea typeface="Montserrat"/>
                <a:cs typeface="Montserrat"/>
                <a:sym typeface="Montserrat"/>
              </a:rPr>
              <a:t>Purpose:</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Desi</a:t>
            </a:r>
            <a:r>
              <a:rPr lang="en-US" sz="2499">
                <a:solidFill>
                  <a:srgbClr val="000000"/>
                </a:solidFill>
                <a:latin typeface="Montserrat"/>
                <a:ea typeface="Montserrat"/>
                <a:cs typeface="Montserrat"/>
                <a:sym typeface="Montserrat"/>
              </a:rPr>
              <a:t>gned to recognize and interpret Indian Sign Language (ISL) using AI and ML.</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Aims to bridge communication gaps for the deaf and hard-of-hearing community.</a:t>
            </a:r>
          </a:p>
          <a:p>
            <a:pPr algn="just">
              <a:lnSpc>
                <a:spcPts val="3499"/>
              </a:lnSpc>
            </a:pPr>
          </a:p>
          <a:p>
            <a:pPr algn="just">
              <a:lnSpc>
                <a:spcPts val="3499"/>
              </a:lnSpc>
            </a:pPr>
          </a:p>
        </p:txBody>
      </p:sp>
      <p:sp>
        <p:nvSpPr>
          <p:cNvPr name="TextBox 15" id="15"/>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Dhriti Parashar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85813" y="-158270"/>
            <a:ext cx="19659626" cy="6857990"/>
          </a:xfrm>
          <a:prstGeom prst="rect">
            <a:avLst/>
          </a:prstGeom>
          <a:solidFill>
            <a:srgbClr val="19598D"/>
          </a:solidFill>
        </p:spPr>
      </p:sp>
      <p:sp>
        <p:nvSpPr>
          <p:cNvPr name="Freeform 3" id="3"/>
          <p:cNvSpPr/>
          <p:nvPr/>
        </p:nvSpPr>
        <p:spPr>
          <a:xfrm flipH="false" flipV="false" rot="0">
            <a:off x="16377677" y="923192"/>
            <a:ext cx="844062" cy="211015"/>
          </a:xfrm>
          <a:custGeom>
            <a:avLst/>
            <a:gdLst/>
            <a:ahLst/>
            <a:cxnLst/>
            <a:rect r="r" b="b" t="t" l="l"/>
            <a:pathLst>
              <a:path h="211015" w="844062">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028700" y="923192"/>
            <a:ext cx="844062" cy="211015"/>
          </a:xfrm>
          <a:custGeom>
            <a:avLst/>
            <a:gdLst/>
            <a:ahLst/>
            <a:cxnLst/>
            <a:rect r="r" b="b" t="t" l="l"/>
            <a:pathLst>
              <a:path h="211015" w="844062">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3662">
            <a:off x="13861144" y="1014412"/>
            <a:ext cx="2075766" cy="0"/>
          </a:xfrm>
          <a:prstGeom prst="line">
            <a:avLst/>
          </a:prstGeom>
          <a:ln cap="rnd" w="28575">
            <a:solidFill>
              <a:srgbClr val="FFFFFF">
                <a:alpha val="74902"/>
              </a:srgbClr>
            </a:solidFill>
            <a:prstDash val="solid"/>
            <a:headEnd type="none" len="sm" w="sm"/>
            <a:tailEnd type="none" len="sm" w="sm"/>
          </a:ln>
        </p:spPr>
      </p:sp>
      <p:sp>
        <p:nvSpPr>
          <p:cNvPr name="AutoShape 6" id="6"/>
          <p:cNvSpPr/>
          <p:nvPr/>
        </p:nvSpPr>
        <p:spPr>
          <a:xfrm rot="-10776337">
            <a:off x="2313529" y="1014413"/>
            <a:ext cx="2075766" cy="0"/>
          </a:xfrm>
          <a:prstGeom prst="line">
            <a:avLst/>
          </a:prstGeom>
          <a:ln cap="rnd" w="28575">
            <a:solidFill>
              <a:srgbClr val="FFFFFF">
                <a:alpha val="74902"/>
              </a:srgbClr>
            </a:solidFill>
            <a:prstDash val="solid"/>
            <a:headEnd type="none" len="sm" w="sm"/>
            <a:tailEnd type="none" len="sm" w="sm"/>
          </a:ln>
        </p:spPr>
      </p:sp>
      <p:sp>
        <p:nvSpPr>
          <p:cNvPr name="AutoShape 7" id="7"/>
          <p:cNvSpPr/>
          <p:nvPr/>
        </p:nvSpPr>
        <p:spPr>
          <a:xfrm rot="0">
            <a:off x="-282420" y="9096375"/>
            <a:ext cx="18852841" cy="0"/>
          </a:xfrm>
          <a:prstGeom prst="line">
            <a:avLst/>
          </a:prstGeom>
          <a:ln cap="rnd" w="28575">
            <a:solidFill>
              <a:srgbClr val="D9D9D9"/>
            </a:solidFill>
            <a:prstDash val="solid"/>
            <a:headEnd type="none" len="sm" w="sm"/>
            <a:tailEnd type="none" len="sm" w="sm"/>
          </a:ln>
        </p:spPr>
      </p:sp>
      <p:sp>
        <p:nvSpPr>
          <p:cNvPr name="Freeform 8" id="8"/>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4"/>
            <a:stretch>
              <a:fillRect l="0" t="-4261" r="0" b="-2750"/>
            </a:stretch>
          </a:blipFill>
        </p:spPr>
      </p:sp>
      <p:sp>
        <p:nvSpPr>
          <p:cNvPr name="TextBox 9" id="9"/>
          <p:cNvSpPr txBox="true"/>
          <p:nvPr/>
        </p:nvSpPr>
        <p:spPr>
          <a:xfrm rot="0">
            <a:off x="5126492" y="1181100"/>
            <a:ext cx="8035017" cy="1060451"/>
          </a:xfrm>
          <a:prstGeom prst="rect">
            <a:avLst/>
          </a:prstGeom>
        </p:spPr>
        <p:txBody>
          <a:bodyPr anchor="t" rtlCol="false" tIns="0" lIns="0" bIns="0" rIns="0">
            <a:spAutoFit/>
          </a:bodyPr>
          <a:lstStyle/>
          <a:p>
            <a:pPr algn="ctr">
              <a:lnSpc>
                <a:spcPts val="8000"/>
              </a:lnSpc>
              <a:spcBef>
                <a:spcPct val="0"/>
              </a:spcBef>
            </a:pPr>
            <a:r>
              <a:rPr lang="en-US" b="true" sz="8000">
                <a:solidFill>
                  <a:srgbClr val="FFFFFF"/>
                </a:solidFill>
                <a:latin typeface="Montserrat Ultra-Bold"/>
                <a:ea typeface="Montserrat Ultra-Bold"/>
                <a:cs typeface="Montserrat Ultra-Bold"/>
                <a:sym typeface="Montserrat Ultra-Bold"/>
              </a:rPr>
              <a:t>Key Features</a:t>
            </a:r>
          </a:p>
        </p:txBody>
      </p:sp>
      <p:grpSp>
        <p:nvGrpSpPr>
          <p:cNvPr name="Group 10" id="10"/>
          <p:cNvGrpSpPr/>
          <p:nvPr/>
        </p:nvGrpSpPr>
        <p:grpSpPr>
          <a:xfrm rot="0">
            <a:off x="2518754" y="4023941"/>
            <a:ext cx="13212930" cy="4393145"/>
            <a:chOff x="0" y="0"/>
            <a:chExt cx="17617239" cy="5857526"/>
          </a:xfrm>
        </p:grpSpPr>
        <p:sp>
          <p:nvSpPr>
            <p:cNvPr name="AutoShape 11" id="11"/>
            <p:cNvSpPr/>
            <p:nvPr/>
          </p:nvSpPr>
          <p:spPr>
            <a:xfrm rot="0">
              <a:off x="228600" y="215900"/>
              <a:ext cx="4759442" cy="5641626"/>
            </a:xfrm>
            <a:prstGeom prst="rect">
              <a:avLst/>
            </a:prstGeom>
            <a:solidFill>
              <a:srgbClr val="000000">
                <a:alpha val="33725"/>
              </a:srgbClr>
            </a:solidFill>
          </p:spPr>
        </p:sp>
        <p:sp>
          <p:nvSpPr>
            <p:cNvPr name="AutoShape 12" id="12"/>
            <p:cNvSpPr/>
            <p:nvPr/>
          </p:nvSpPr>
          <p:spPr>
            <a:xfrm rot="0">
              <a:off x="0" y="0"/>
              <a:ext cx="4759442" cy="5627037"/>
            </a:xfrm>
            <a:prstGeom prst="rect">
              <a:avLst/>
            </a:prstGeom>
            <a:solidFill>
              <a:srgbClr val="FFFFFF"/>
            </a:solidFill>
          </p:spPr>
        </p:sp>
        <p:sp>
          <p:nvSpPr>
            <p:cNvPr name="AutoShape 13" id="13"/>
            <p:cNvSpPr/>
            <p:nvPr/>
          </p:nvSpPr>
          <p:spPr>
            <a:xfrm>
              <a:off x="316525" y="1955814"/>
              <a:ext cx="4126392" cy="0"/>
            </a:xfrm>
            <a:prstGeom prst="line">
              <a:avLst/>
            </a:prstGeom>
            <a:ln cap="rnd" w="25400">
              <a:solidFill>
                <a:srgbClr val="000000"/>
              </a:solidFill>
              <a:prstDash val="solid"/>
              <a:headEnd type="none" len="sm" w="sm"/>
              <a:tailEnd type="none" len="sm" w="sm"/>
            </a:ln>
          </p:spPr>
        </p:sp>
        <p:sp>
          <p:nvSpPr>
            <p:cNvPr name="Freeform 14" id="14"/>
            <p:cNvSpPr/>
            <p:nvPr/>
          </p:nvSpPr>
          <p:spPr>
            <a:xfrm flipH="false" flipV="false" rot="0">
              <a:off x="1551269" y="4020076"/>
              <a:ext cx="1656904" cy="1485000"/>
            </a:xfrm>
            <a:custGeom>
              <a:avLst/>
              <a:gdLst/>
              <a:ahLst/>
              <a:cxnLst/>
              <a:rect r="r" b="b" t="t" l="l"/>
              <a:pathLst>
                <a:path h="1485000" w="1656904">
                  <a:moveTo>
                    <a:pt x="0" y="0"/>
                  </a:moveTo>
                  <a:lnTo>
                    <a:pt x="1656904" y="0"/>
                  </a:lnTo>
                  <a:lnTo>
                    <a:pt x="1656904" y="1485000"/>
                  </a:lnTo>
                  <a:lnTo>
                    <a:pt x="0" y="1485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316525" y="2559518"/>
              <a:ext cx="4126392" cy="1948180"/>
            </a:xfrm>
            <a:prstGeom prst="rect">
              <a:avLst/>
            </a:prstGeom>
          </p:spPr>
          <p:txBody>
            <a:bodyPr anchor="t" rtlCol="false" tIns="0" lIns="0" bIns="0" rIns="0">
              <a:spAutoFit/>
            </a:bodyPr>
            <a:lstStyle/>
            <a:p>
              <a:pPr algn="just">
                <a:lnSpc>
                  <a:spcPts val="2940"/>
                </a:lnSpc>
              </a:pPr>
              <a:r>
                <a:rPr lang="en-US" sz="2100">
                  <a:solidFill>
                    <a:srgbClr val="000000"/>
                  </a:solidFill>
                  <a:latin typeface="Montserrat"/>
                  <a:ea typeface="Montserrat"/>
                  <a:cs typeface="Montserrat"/>
                  <a:sym typeface="Montserrat"/>
                </a:rPr>
                <a:t>User Friendly, Interactive GUI</a:t>
              </a:r>
            </a:p>
            <a:p>
              <a:pPr algn="just">
                <a:lnSpc>
                  <a:spcPts val="2940"/>
                </a:lnSpc>
              </a:pPr>
            </a:p>
            <a:p>
              <a:pPr algn="just">
                <a:lnSpc>
                  <a:spcPts val="2940"/>
                </a:lnSpc>
              </a:pPr>
            </a:p>
          </p:txBody>
        </p:sp>
        <p:sp>
          <p:nvSpPr>
            <p:cNvPr name="TextBox 16" id="16"/>
            <p:cNvSpPr txBox="true"/>
            <p:nvPr/>
          </p:nvSpPr>
          <p:spPr>
            <a:xfrm rot="0">
              <a:off x="316525" y="457695"/>
              <a:ext cx="4126392" cy="977901"/>
            </a:xfrm>
            <a:prstGeom prst="rect">
              <a:avLst/>
            </a:prstGeom>
          </p:spPr>
          <p:txBody>
            <a:bodyPr anchor="t" rtlCol="false" tIns="0" lIns="0" bIns="0" rIns="0">
              <a:spAutoFit/>
            </a:bodyPr>
            <a:lstStyle/>
            <a:p>
              <a:pPr algn="ctr">
                <a:lnSpc>
                  <a:spcPts val="6299"/>
                </a:lnSpc>
              </a:pPr>
              <a:r>
                <a:rPr lang="en-US" b="true" sz="4499">
                  <a:solidFill>
                    <a:srgbClr val="19598D"/>
                  </a:solidFill>
                  <a:latin typeface="Montserrat Bold"/>
                  <a:ea typeface="Montserrat Bold"/>
                  <a:cs typeface="Montserrat Bold"/>
                  <a:sym typeface="Montserrat Bold"/>
                </a:rPr>
                <a:t>1</a:t>
              </a:r>
            </a:p>
          </p:txBody>
        </p:sp>
        <p:sp>
          <p:nvSpPr>
            <p:cNvPr name="AutoShape 17" id="17"/>
            <p:cNvSpPr/>
            <p:nvPr/>
          </p:nvSpPr>
          <p:spPr>
            <a:xfrm rot="0">
              <a:off x="6568239" y="215900"/>
              <a:ext cx="4759442" cy="5641626"/>
            </a:xfrm>
            <a:prstGeom prst="rect">
              <a:avLst/>
            </a:prstGeom>
            <a:solidFill>
              <a:srgbClr val="000000">
                <a:alpha val="33725"/>
              </a:srgbClr>
            </a:solidFill>
          </p:spPr>
        </p:sp>
        <p:sp>
          <p:nvSpPr>
            <p:cNvPr name="AutoShape 18" id="18"/>
            <p:cNvSpPr/>
            <p:nvPr/>
          </p:nvSpPr>
          <p:spPr>
            <a:xfrm rot="0">
              <a:off x="6339639" y="0"/>
              <a:ext cx="4759442" cy="5627037"/>
            </a:xfrm>
            <a:prstGeom prst="rect">
              <a:avLst/>
            </a:prstGeom>
            <a:solidFill>
              <a:srgbClr val="FFFFFF"/>
            </a:solidFill>
          </p:spPr>
        </p:sp>
        <p:sp>
          <p:nvSpPr>
            <p:cNvPr name="AutoShape 19" id="19"/>
            <p:cNvSpPr/>
            <p:nvPr/>
          </p:nvSpPr>
          <p:spPr>
            <a:xfrm>
              <a:off x="6656165" y="1955814"/>
              <a:ext cx="4126392" cy="0"/>
            </a:xfrm>
            <a:prstGeom prst="line">
              <a:avLst/>
            </a:prstGeom>
            <a:ln cap="rnd" w="25400">
              <a:solidFill>
                <a:srgbClr val="000000"/>
              </a:solidFill>
              <a:prstDash val="solid"/>
              <a:headEnd type="none" len="sm" w="sm"/>
              <a:tailEnd type="none" len="sm" w="sm"/>
            </a:ln>
          </p:spPr>
        </p:sp>
        <p:sp>
          <p:nvSpPr>
            <p:cNvPr name="Freeform 20" id="20"/>
            <p:cNvSpPr/>
            <p:nvPr/>
          </p:nvSpPr>
          <p:spPr>
            <a:xfrm flipH="false" flipV="false" rot="0">
              <a:off x="8277108" y="4020076"/>
              <a:ext cx="1072913" cy="1485000"/>
            </a:xfrm>
            <a:custGeom>
              <a:avLst/>
              <a:gdLst/>
              <a:ahLst/>
              <a:cxnLst/>
              <a:rect r="r" b="b" t="t" l="l"/>
              <a:pathLst>
                <a:path h="1485000" w="1072913">
                  <a:moveTo>
                    <a:pt x="0" y="0"/>
                  </a:moveTo>
                  <a:lnTo>
                    <a:pt x="1072913" y="0"/>
                  </a:lnTo>
                  <a:lnTo>
                    <a:pt x="1072913" y="1485000"/>
                  </a:lnTo>
                  <a:lnTo>
                    <a:pt x="0" y="1485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6656165" y="2559518"/>
              <a:ext cx="4126392" cy="957580"/>
            </a:xfrm>
            <a:prstGeom prst="rect">
              <a:avLst/>
            </a:prstGeom>
          </p:spPr>
          <p:txBody>
            <a:bodyPr anchor="t" rtlCol="false" tIns="0" lIns="0" bIns="0" rIns="0">
              <a:spAutoFit/>
            </a:bodyPr>
            <a:lstStyle/>
            <a:p>
              <a:pPr algn="just">
                <a:lnSpc>
                  <a:spcPts val="2940"/>
                </a:lnSpc>
              </a:pPr>
              <a:r>
                <a:rPr lang="en-US" sz="2100">
                  <a:solidFill>
                    <a:srgbClr val="000000"/>
                  </a:solidFill>
                  <a:latin typeface="Montserrat"/>
                  <a:ea typeface="Montserrat"/>
                  <a:cs typeface="Montserrat"/>
                  <a:sym typeface="Montserrat"/>
                </a:rPr>
                <a:t>Detects ISL gestures from uploaded images</a:t>
              </a:r>
            </a:p>
          </p:txBody>
        </p:sp>
        <p:sp>
          <p:nvSpPr>
            <p:cNvPr name="TextBox 22" id="22"/>
            <p:cNvSpPr txBox="true"/>
            <p:nvPr/>
          </p:nvSpPr>
          <p:spPr>
            <a:xfrm rot="0">
              <a:off x="6656165" y="457695"/>
              <a:ext cx="4126392" cy="977901"/>
            </a:xfrm>
            <a:prstGeom prst="rect">
              <a:avLst/>
            </a:prstGeom>
          </p:spPr>
          <p:txBody>
            <a:bodyPr anchor="t" rtlCol="false" tIns="0" lIns="0" bIns="0" rIns="0">
              <a:spAutoFit/>
            </a:bodyPr>
            <a:lstStyle/>
            <a:p>
              <a:pPr algn="ctr">
                <a:lnSpc>
                  <a:spcPts val="6299"/>
                </a:lnSpc>
              </a:pPr>
              <a:r>
                <a:rPr lang="en-US" b="true" sz="4499">
                  <a:solidFill>
                    <a:srgbClr val="19598D"/>
                  </a:solidFill>
                  <a:latin typeface="Montserrat Bold"/>
                  <a:ea typeface="Montserrat Bold"/>
                  <a:cs typeface="Montserrat Bold"/>
                  <a:sym typeface="Montserrat Bold"/>
                </a:rPr>
                <a:t> 2</a:t>
              </a:r>
            </a:p>
          </p:txBody>
        </p:sp>
        <p:sp>
          <p:nvSpPr>
            <p:cNvPr name="AutoShape 23" id="23"/>
            <p:cNvSpPr/>
            <p:nvPr/>
          </p:nvSpPr>
          <p:spPr>
            <a:xfrm rot="0">
              <a:off x="12857797" y="215900"/>
              <a:ext cx="4759442" cy="5641626"/>
            </a:xfrm>
            <a:prstGeom prst="rect">
              <a:avLst/>
            </a:prstGeom>
            <a:solidFill>
              <a:srgbClr val="000000">
                <a:alpha val="33725"/>
              </a:srgbClr>
            </a:solidFill>
          </p:spPr>
        </p:sp>
        <p:sp>
          <p:nvSpPr>
            <p:cNvPr name="AutoShape 24" id="24"/>
            <p:cNvSpPr/>
            <p:nvPr/>
          </p:nvSpPr>
          <p:spPr>
            <a:xfrm rot="0">
              <a:off x="12629197" y="0"/>
              <a:ext cx="4759442" cy="5627037"/>
            </a:xfrm>
            <a:prstGeom prst="rect">
              <a:avLst/>
            </a:prstGeom>
            <a:solidFill>
              <a:srgbClr val="FFFFFF"/>
            </a:solidFill>
          </p:spPr>
        </p:sp>
        <p:sp>
          <p:nvSpPr>
            <p:cNvPr name="AutoShape 25" id="25"/>
            <p:cNvSpPr/>
            <p:nvPr/>
          </p:nvSpPr>
          <p:spPr>
            <a:xfrm>
              <a:off x="12945723" y="1955814"/>
              <a:ext cx="4126392" cy="0"/>
            </a:xfrm>
            <a:prstGeom prst="line">
              <a:avLst/>
            </a:prstGeom>
            <a:ln cap="rnd" w="25400">
              <a:solidFill>
                <a:srgbClr val="000000"/>
              </a:solidFill>
              <a:prstDash val="solid"/>
              <a:headEnd type="none" len="sm" w="sm"/>
              <a:tailEnd type="none" len="sm" w="sm"/>
            </a:ln>
          </p:spPr>
        </p:sp>
        <p:sp>
          <p:nvSpPr>
            <p:cNvPr name="Freeform 26" id="26"/>
            <p:cNvSpPr/>
            <p:nvPr/>
          </p:nvSpPr>
          <p:spPr>
            <a:xfrm flipH="false" flipV="false" rot="0">
              <a:off x="14403120" y="3987344"/>
              <a:ext cx="1466354" cy="1466354"/>
            </a:xfrm>
            <a:custGeom>
              <a:avLst/>
              <a:gdLst/>
              <a:ahLst/>
              <a:cxnLst/>
              <a:rect r="r" b="b" t="t" l="l"/>
              <a:pathLst>
                <a:path h="1466354" w="1466354">
                  <a:moveTo>
                    <a:pt x="0" y="0"/>
                  </a:moveTo>
                  <a:lnTo>
                    <a:pt x="1466354" y="0"/>
                  </a:lnTo>
                  <a:lnTo>
                    <a:pt x="1466354" y="1466354"/>
                  </a:lnTo>
                  <a:lnTo>
                    <a:pt x="0" y="14663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7" id="27"/>
            <p:cNvSpPr txBox="true"/>
            <p:nvPr/>
          </p:nvSpPr>
          <p:spPr>
            <a:xfrm rot="0">
              <a:off x="12945723" y="2559518"/>
              <a:ext cx="4126392" cy="462280"/>
            </a:xfrm>
            <a:prstGeom prst="rect">
              <a:avLst/>
            </a:prstGeom>
          </p:spPr>
          <p:txBody>
            <a:bodyPr anchor="t" rtlCol="false" tIns="0" lIns="0" bIns="0" rIns="0">
              <a:spAutoFit/>
            </a:bodyPr>
            <a:lstStyle/>
            <a:p>
              <a:pPr algn="just">
                <a:lnSpc>
                  <a:spcPts val="2940"/>
                </a:lnSpc>
              </a:pPr>
              <a:r>
                <a:rPr lang="en-US" sz="2100">
                  <a:solidFill>
                    <a:srgbClr val="000000"/>
                  </a:solidFill>
                  <a:latin typeface="Montserrat"/>
                  <a:ea typeface="Montserrat"/>
                  <a:cs typeface="Montserrat"/>
                  <a:sym typeface="Montserrat"/>
                </a:rPr>
                <a:t>Easy to use</a:t>
              </a:r>
            </a:p>
          </p:txBody>
        </p:sp>
        <p:sp>
          <p:nvSpPr>
            <p:cNvPr name="TextBox 28" id="28"/>
            <p:cNvSpPr txBox="true"/>
            <p:nvPr/>
          </p:nvSpPr>
          <p:spPr>
            <a:xfrm rot="0">
              <a:off x="12945723" y="457695"/>
              <a:ext cx="4126392" cy="977901"/>
            </a:xfrm>
            <a:prstGeom prst="rect">
              <a:avLst/>
            </a:prstGeom>
          </p:spPr>
          <p:txBody>
            <a:bodyPr anchor="t" rtlCol="false" tIns="0" lIns="0" bIns="0" rIns="0">
              <a:spAutoFit/>
            </a:bodyPr>
            <a:lstStyle/>
            <a:p>
              <a:pPr algn="ctr">
                <a:lnSpc>
                  <a:spcPts val="6299"/>
                </a:lnSpc>
              </a:pPr>
              <a:r>
                <a:rPr lang="en-US" b="true" sz="4499">
                  <a:solidFill>
                    <a:srgbClr val="19598D"/>
                  </a:solidFill>
                  <a:latin typeface="Montserrat Bold"/>
                  <a:ea typeface="Montserrat Bold"/>
                  <a:cs typeface="Montserrat Bold"/>
                  <a:sym typeface="Montserrat Bold"/>
                </a:rPr>
                <a:t> 3</a:t>
              </a:r>
            </a:p>
          </p:txBody>
        </p:sp>
      </p:grpSp>
      <p:sp>
        <p:nvSpPr>
          <p:cNvPr name="TextBox 29" id="29"/>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Dhriti Parashar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16942777" y="134522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01162" y="2534729"/>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5376337">
            <a:off x="16326925" y="3337125"/>
            <a:ext cx="2075766" cy="0"/>
          </a:xfrm>
          <a:prstGeom prst="line">
            <a:avLst/>
          </a:prstGeom>
          <a:ln cap="rnd" w="28575">
            <a:solidFill>
              <a:srgbClr val="D9D9D9">
                <a:alpha val="74902"/>
              </a:srgbClr>
            </a:solidFill>
            <a:prstDash val="solid"/>
            <a:headEnd type="none" len="sm" w="sm"/>
            <a:tailEnd type="none" len="sm" w="sm"/>
          </a:ln>
        </p:spPr>
      </p:sp>
      <p:sp>
        <p:nvSpPr>
          <p:cNvPr name="AutoShape 6" id="6"/>
          <p:cNvSpPr/>
          <p:nvPr/>
        </p:nvSpPr>
        <p:spPr>
          <a:xfrm rot="-5376337">
            <a:off x="-114691" y="4526630"/>
            <a:ext cx="2075766" cy="0"/>
          </a:xfrm>
          <a:prstGeom prst="line">
            <a:avLst/>
          </a:prstGeom>
          <a:ln cap="rnd" w="28575">
            <a:solidFill>
              <a:srgbClr val="D9D9D9">
                <a:alpha val="74902"/>
              </a:srgbClr>
            </a:solidFill>
            <a:prstDash val="solid"/>
            <a:headEnd type="none" len="sm" w="sm"/>
            <a:tailEnd type="none" len="sm" w="sm"/>
          </a:ln>
        </p:spPr>
      </p:sp>
      <p:sp>
        <p:nvSpPr>
          <p:cNvPr name="AutoShape 7" id="7"/>
          <p:cNvSpPr/>
          <p:nvPr/>
        </p:nvSpPr>
        <p:spPr>
          <a:xfrm rot="0">
            <a:off x="1548907" y="3566958"/>
            <a:ext cx="7604618" cy="2649358"/>
          </a:xfrm>
          <a:prstGeom prst="rect">
            <a:avLst/>
          </a:prstGeom>
          <a:solidFill>
            <a:srgbClr val="000000">
              <a:alpha val="11765"/>
            </a:srgbClr>
          </a:solidFill>
        </p:spPr>
      </p:sp>
      <p:sp>
        <p:nvSpPr>
          <p:cNvPr name="AutoShape 8" id="8"/>
          <p:cNvSpPr/>
          <p:nvPr/>
        </p:nvSpPr>
        <p:spPr>
          <a:xfrm rot="0">
            <a:off x="1548907" y="6515759"/>
            <a:ext cx="7604618" cy="2649358"/>
          </a:xfrm>
          <a:prstGeom prst="rect">
            <a:avLst/>
          </a:prstGeom>
          <a:solidFill>
            <a:srgbClr val="000000">
              <a:alpha val="11765"/>
            </a:srgbClr>
          </a:solidFill>
        </p:spPr>
      </p:sp>
      <p:sp>
        <p:nvSpPr>
          <p:cNvPr name="AutoShape 9" id="9"/>
          <p:cNvSpPr/>
          <p:nvPr/>
        </p:nvSpPr>
        <p:spPr>
          <a:xfrm rot="0">
            <a:off x="9396184" y="3566958"/>
            <a:ext cx="7604618" cy="2649358"/>
          </a:xfrm>
          <a:prstGeom prst="rect">
            <a:avLst/>
          </a:prstGeom>
          <a:solidFill>
            <a:srgbClr val="000000">
              <a:alpha val="11765"/>
            </a:srgbClr>
          </a:solidFill>
        </p:spPr>
      </p:sp>
      <p:sp>
        <p:nvSpPr>
          <p:cNvPr name="AutoShape 10" id="10"/>
          <p:cNvSpPr/>
          <p:nvPr/>
        </p:nvSpPr>
        <p:spPr>
          <a:xfrm rot="0">
            <a:off x="9396184" y="6515759"/>
            <a:ext cx="7604618" cy="2649358"/>
          </a:xfrm>
          <a:prstGeom prst="rect">
            <a:avLst/>
          </a:prstGeom>
          <a:solidFill>
            <a:srgbClr val="000000">
              <a:alpha val="11765"/>
            </a:srgbClr>
          </a:solidFill>
        </p:spPr>
      </p:sp>
      <p:sp>
        <p:nvSpPr>
          <p:cNvPr name="AutoShape 11" id="11"/>
          <p:cNvSpPr/>
          <p:nvPr/>
        </p:nvSpPr>
        <p:spPr>
          <a:xfrm rot="0">
            <a:off x="1418053" y="3445811"/>
            <a:ext cx="7604618" cy="2649358"/>
          </a:xfrm>
          <a:prstGeom prst="rect">
            <a:avLst/>
          </a:prstGeom>
          <a:solidFill>
            <a:srgbClr val="19598D"/>
          </a:solidFill>
        </p:spPr>
      </p:sp>
      <p:sp>
        <p:nvSpPr>
          <p:cNvPr name="AutoShape 12" id="12"/>
          <p:cNvSpPr/>
          <p:nvPr/>
        </p:nvSpPr>
        <p:spPr>
          <a:xfrm rot="0">
            <a:off x="1418053" y="6394612"/>
            <a:ext cx="7604618" cy="2649358"/>
          </a:xfrm>
          <a:prstGeom prst="rect">
            <a:avLst/>
          </a:prstGeom>
          <a:solidFill>
            <a:srgbClr val="2379BE"/>
          </a:solidFill>
        </p:spPr>
      </p:sp>
      <p:sp>
        <p:nvSpPr>
          <p:cNvPr name="AutoShape 13" id="13"/>
          <p:cNvSpPr/>
          <p:nvPr/>
        </p:nvSpPr>
        <p:spPr>
          <a:xfrm rot="0">
            <a:off x="9265329" y="3445811"/>
            <a:ext cx="7604618" cy="2649358"/>
          </a:xfrm>
          <a:prstGeom prst="rect">
            <a:avLst/>
          </a:prstGeom>
          <a:solidFill>
            <a:srgbClr val="3E719A"/>
          </a:solidFill>
        </p:spPr>
      </p:sp>
      <p:sp>
        <p:nvSpPr>
          <p:cNvPr name="AutoShape 14" id="14"/>
          <p:cNvSpPr/>
          <p:nvPr/>
        </p:nvSpPr>
        <p:spPr>
          <a:xfrm rot="0">
            <a:off x="9265329" y="6394612"/>
            <a:ext cx="7604618" cy="2649358"/>
          </a:xfrm>
          <a:prstGeom prst="rect">
            <a:avLst/>
          </a:prstGeom>
          <a:solidFill>
            <a:srgbClr val="2197BD"/>
          </a:solidFill>
        </p:spPr>
      </p:sp>
      <p:sp>
        <p:nvSpPr>
          <p:cNvPr name="TextBox 15" id="15"/>
          <p:cNvSpPr txBox="true"/>
          <p:nvPr/>
        </p:nvSpPr>
        <p:spPr>
          <a:xfrm rot="0">
            <a:off x="2724915" y="1181100"/>
            <a:ext cx="12838170" cy="1060451"/>
          </a:xfrm>
          <a:prstGeom prst="rect">
            <a:avLst/>
          </a:prstGeom>
        </p:spPr>
        <p:txBody>
          <a:bodyPr anchor="t" rtlCol="false" tIns="0" lIns="0" bIns="0" rIns="0">
            <a:spAutoFit/>
          </a:bodyPr>
          <a:lstStyle/>
          <a:p>
            <a:pPr algn="ctr">
              <a:lnSpc>
                <a:spcPts val="8000"/>
              </a:lnSpc>
              <a:spcBef>
                <a:spcPct val="0"/>
              </a:spcBef>
            </a:pPr>
            <a:r>
              <a:rPr lang="en-US" b="true" sz="8000">
                <a:solidFill>
                  <a:srgbClr val="19598D"/>
                </a:solidFill>
                <a:latin typeface="Montserrat Ultra-Bold"/>
                <a:ea typeface="Montserrat Ultra-Bold"/>
                <a:cs typeface="Montserrat Ultra-Bold"/>
                <a:sym typeface="Montserrat Ultra-Bold"/>
              </a:rPr>
              <a:t>Using the App</a:t>
            </a:r>
          </a:p>
        </p:txBody>
      </p:sp>
      <p:sp>
        <p:nvSpPr>
          <p:cNvPr name="TextBox 16" id="16"/>
          <p:cNvSpPr txBox="true"/>
          <p:nvPr/>
        </p:nvSpPr>
        <p:spPr>
          <a:xfrm rot="0">
            <a:off x="1820583" y="4829241"/>
            <a:ext cx="6799557" cy="763270"/>
          </a:xfrm>
          <a:prstGeom prst="rect">
            <a:avLst/>
          </a:prstGeom>
        </p:spPr>
        <p:txBody>
          <a:bodyPr anchor="t" rtlCol="false" tIns="0" lIns="0" bIns="0" rIns="0">
            <a:spAutoFit/>
          </a:bodyPr>
          <a:lstStyle/>
          <a:p>
            <a:pPr algn="ctr" marL="0" indent="0" lvl="0">
              <a:lnSpc>
                <a:spcPts val="3080"/>
              </a:lnSpc>
              <a:spcBef>
                <a:spcPct val="0"/>
              </a:spcBef>
            </a:pPr>
            <a:r>
              <a:rPr lang="en-US" sz="2200">
                <a:solidFill>
                  <a:srgbClr val="FFFFFF"/>
                </a:solidFill>
                <a:latin typeface="Montserrat"/>
                <a:ea typeface="Montserrat"/>
                <a:cs typeface="Montserrat"/>
                <a:sym typeface="Montserrat"/>
              </a:rPr>
              <a:t>The Home Page consists of two buttons- Upload and Submit. </a:t>
            </a:r>
          </a:p>
        </p:txBody>
      </p:sp>
      <p:sp>
        <p:nvSpPr>
          <p:cNvPr name="TextBox 17" id="17"/>
          <p:cNvSpPr txBox="true"/>
          <p:nvPr/>
        </p:nvSpPr>
        <p:spPr>
          <a:xfrm rot="0">
            <a:off x="2111630" y="3872863"/>
            <a:ext cx="6217463" cy="762000"/>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Montserrat Bold"/>
                <a:ea typeface="Montserrat Bold"/>
                <a:cs typeface="Montserrat Bold"/>
                <a:sym typeface="Montserrat Bold"/>
              </a:rPr>
              <a:t>Home Page</a:t>
            </a:r>
          </a:p>
        </p:txBody>
      </p:sp>
      <p:sp>
        <p:nvSpPr>
          <p:cNvPr name="TextBox 18" id="18"/>
          <p:cNvSpPr txBox="true"/>
          <p:nvPr/>
        </p:nvSpPr>
        <p:spPr>
          <a:xfrm rot="0">
            <a:off x="9641401" y="7782804"/>
            <a:ext cx="6852475" cy="763270"/>
          </a:xfrm>
          <a:prstGeom prst="rect">
            <a:avLst/>
          </a:prstGeom>
        </p:spPr>
        <p:txBody>
          <a:bodyPr anchor="t" rtlCol="false" tIns="0" lIns="0" bIns="0" rIns="0">
            <a:spAutoFit/>
          </a:bodyPr>
          <a:lstStyle/>
          <a:p>
            <a:pPr algn="ctr">
              <a:lnSpc>
                <a:spcPts val="3080"/>
              </a:lnSpc>
            </a:pPr>
            <a:r>
              <a:rPr lang="en-US" sz="2200">
                <a:solidFill>
                  <a:srgbClr val="FFFFFF"/>
                </a:solidFill>
                <a:latin typeface="Montserrat"/>
                <a:ea typeface="Montserrat"/>
                <a:cs typeface="Montserrat"/>
                <a:sym typeface="Montserrat"/>
              </a:rPr>
              <a:t>You will get your output once you upload the file and click on submit button.</a:t>
            </a:r>
          </a:p>
        </p:txBody>
      </p:sp>
      <p:sp>
        <p:nvSpPr>
          <p:cNvPr name="TextBox 19" id="19"/>
          <p:cNvSpPr txBox="true"/>
          <p:nvPr/>
        </p:nvSpPr>
        <p:spPr>
          <a:xfrm rot="0">
            <a:off x="9265329" y="6816902"/>
            <a:ext cx="7604618" cy="762000"/>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Montserrat Bold"/>
                <a:ea typeface="Montserrat Bold"/>
                <a:cs typeface="Montserrat Bold"/>
                <a:sym typeface="Montserrat Bold"/>
              </a:rPr>
              <a:t>Output</a:t>
            </a:r>
          </a:p>
        </p:txBody>
      </p:sp>
      <p:sp>
        <p:nvSpPr>
          <p:cNvPr name="TextBox 20" id="20"/>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Dhriti Parashar </a:t>
            </a:r>
          </a:p>
        </p:txBody>
      </p:sp>
      <p:sp>
        <p:nvSpPr>
          <p:cNvPr name="Freeform 21" id="21"/>
          <p:cNvSpPr/>
          <p:nvPr/>
        </p:nvSpPr>
        <p:spPr>
          <a:xfrm flipH="false" flipV="false" rot="0">
            <a:off x="17531966" y="9466418"/>
            <a:ext cx="536959" cy="704102"/>
          </a:xfrm>
          <a:custGeom>
            <a:avLst/>
            <a:gdLst/>
            <a:ahLst/>
            <a:cxnLst/>
            <a:rect r="r" b="b" t="t" l="l"/>
            <a:pathLst>
              <a:path h="704102" w="536959">
                <a:moveTo>
                  <a:pt x="0" y="0"/>
                </a:moveTo>
                <a:lnTo>
                  <a:pt x="536959" y="0"/>
                </a:lnTo>
                <a:lnTo>
                  <a:pt x="536959" y="704102"/>
                </a:lnTo>
                <a:lnTo>
                  <a:pt x="0" y="704102"/>
                </a:lnTo>
                <a:lnTo>
                  <a:pt x="0" y="0"/>
                </a:lnTo>
                <a:close/>
              </a:path>
            </a:pathLst>
          </a:custGeom>
          <a:blipFill>
            <a:blip r:embed="rId4"/>
            <a:stretch>
              <a:fillRect l="0" t="-4261" r="0" b="-275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DAGgNVgSwhU</dc:identifier>
  <dcterms:modified xsi:type="dcterms:W3CDTF">2011-08-01T06:04:30Z</dcterms:modified>
  <cp:revision>1</cp:revision>
  <dc:title>App User Manual Signify</dc:title>
</cp:coreProperties>
</file>